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60" r:id="rId5"/>
    <p:sldId id="261"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8" d="100"/>
          <a:sy n="58" d="100"/>
        </p:scale>
        <p:origin x="41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4/17/2024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4/17/2024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4/17/2024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4/17/2024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4/17/2024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4/17/2024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4/17/2024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4/17/2024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cas.com/account/login?returnUrl=/dashboard%23%2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cas.com/advisers/guides-resources-and-training/tools-and-resources-help-you/what-ucas-hu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B37E0-67A9-4DC5-BEE6-0452265C5AFA}"/>
              </a:ext>
            </a:extLst>
          </p:cNvPr>
          <p:cNvSpPr>
            <a:spLocks noGrp="1"/>
          </p:cNvSpPr>
          <p:nvPr>
            <p:ph type="ctrTitle"/>
          </p:nvPr>
        </p:nvSpPr>
        <p:spPr/>
        <p:txBody>
          <a:bodyPr>
            <a:normAutofit fontScale="90000"/>
          </a:bodyPr>
          <a:lstStyle/>
          <a:p>
            <a:br>
              <a:rPr lang="en-GB" b="1" dirty="0"/>
            </a:br>
            <a:br>
              <a:rPr lang="en-GB" b="1" dirty="0"/>
            </a:br>
            <a:br>
              <a:rPr lang="en-GB" b="1" dirty="0"/>
            </a:br>
            <a:br>
              <a:rPr lang="en-GB" b="1" dirty="0"/>
            </a:br>
            <a:br>
              <a:rPr lang="en-GB" b="1" dirty="0"/>
            </a:br>
            <a:br>
              <a:rPr lang="en-GB" b="1" dirty="0"/>
            </a:br>
            <a:r>
              <a:rPr lang="en-GB" dirty="0"/>
              <a:t> 2024</a:t>
            </a:r>
            <a:br>
              <a:rPr lang="en-GB" dirty="0"/>
            </a:br>
            <a:r>
              <a:rPr lang="en-GB" b="1" dirty="0"/>
              <a:t> </a:t>
            </a:r>
            <a:br>
              <a:rPr lang="en-GB" dirty="0"/>
            </a:br>
            <a:r>
              <a:rPr lang="en-GB" sz="7300" dirty="0"/>
              <a:t>Launching UCAS </a:t>
            </a:r>
            <a:br>
              <a:rPr lang="en-GB" dirty="0"/>
            </a:br>
            <a:endParaRPr lang="en-GB" dirty="0"/>
          </a:p>
        </p:txBody>
      </p:sp>
      <p:sp>
        <p:nvSpPr>
          <p:cNvPr id="3" name="Subtitle 2">
            <a:extLst>
              <a:ext uri="{FF2B5EF4-FFF2-40B4-BE49-F238E27FC236}">
                <a16:creationId xmlns:a16="http://schemas.microsoft.com/office/drawing/2014/main" id="{D065872D-675E-445B-A012-64B732C1567D}"/>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217913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9DEC-AB55-4780-8F76-599CACB8A95D}"/>
              </a:ext>
            </a:extLst>
          </p:cNvPr>
          <p:cNvSpPr>
            <a:spLocks noGrp="1"/>
          </p:cNvSpPr>
          <p:nvPr>
            <p:ph type="title"/>
          </p:nvPr>
        </p:nvSpPr>
        <p:spPr/>
        <p:txBody>
          <a:bodyPr/>
          <a:lstStyle/>
          <a:p>
            <a:r>
              <a:rPr lang="en-GB" dirty="0"/>
              <a:t>UCAS</a:t>
            </a:r>
          </a:p>
        </p:txBody>
      </p:sp>
      <p:sp>
        <p:nvSpPr>
          <p:cNvPr id="3" name="Content Placeholder 2">
            <a:extLst>
              <a:ext uri="{FF2B5EF4-FFF2-40B4-BE49-F238E27FC236}">
                <a16:creationId xmlns:a16="http://schemas.microsoft.com/office/drawing/2014/main" id="{214A5357-2CA5-4D62-8703-DEAD4E4E4EBC}"/>
              </a:ext>
            </a:extLst>
          </p:cNvPr>
          <p:cNvSpPr>
            <a:spLocks noGrp="1"/>
          </p:cNvSpPr>
          <p:nvPr>
            <p:ph idx="1"/>
          </p:nvPr>
        </p:nvSpPr>
        <p:spPr/>
        <p:txBody>
          <a:bodyPr/>
          <a:lstStyle/>
          <a:p>
            <a:r>
              <a:rPr lang="en-GB" dirty="0"/>
              <a:t>UCAS is the is the </a:t>
            </a:r>
            <a:r>
              <a:rPr lang="en-GB" dirty="0" err="1"/>
              <a:t>Uk</a:t>
            </a:r>
            <a:r>
              <a:rPr lang="en-GB" dirty="0"/>
              <a:t> national admissions service for higher education (where you will apply to Uni)</a:t>
            </a:r>
          </a:p>
          <a:p>
            <a:r>
              <a:rPr lang="en-GB" dirty="0"/>
              <a:t>You will all register with UCAS and do an application </a:t>
            </a:r>
          </a:p>
        </p:txBody>
      </p:sp>
    </p:spTree>
    <p:extLst>
      <p:ext uri="{BB962C8B-B14F-4D97-AF65-F5344CB8AC3E}">
        <p14:creationId xmlns:p14="http://schemas.microsoft.com/office/powerpoint/2010/main" val="122716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168D-0913-4FC7-9120-9E4CBA31AABD}"/>
              </a:ext>
            </a:extLst>
          </p:cNvPr>
          <p:cNvSpPr>
            <a:spLocks noGrp="1"/>
          </p:cNvSpPr>
          <p:nvPr>
            <p:ph type="title"/>
          </p:nvPr>
        </p:nvSpPr>
        <p:spPr/>
        <p:txBody>
          <a:bodyPr/>
          <a:lstStyle/>
          <a:p>
            <a:r>
              <a:rPr lang="en-GB" b="1" dirty="0"/>
              <a:t>Thinking of going to </a:t>
            </a:r>
            <a:r>
              <a:rPr lang="en-GB" b="1" dirty="0" err="1"/>
              <a:t>uni</a:t>
            </a:r>
            <a:r>
              <a:rPr lang="en-GB" b="1" dirty="0"/>
              <a:t>?</a:t>
            </a:r>
            <a:br>
              <a:rPr lang="en-GB" dirty="0"/>
            </a:br>
            <a:endParaRPr lang="en-GB" dirty="0"/>
          </a:p>
        </p:txBody>
      </p:sp>
      <p:sp>
        <p:nvSpPr>
          <p:cNvPr id="3" name="Content Placeholder 2">
            <a:extLst>
              <a:ext uri="{FF2B5EF4-FFF2-40B4-BE49-F238E27FC236}">
                <a16:creationId xmlns:a16="http://schemas.microsoft.com/office/drawing/2014/main" id="{6F26BDDD-874C-4843-9236-EA59EE2D41E9}"/>
              </a:ext>
            </a:extLst>
          </p:cNvPr>
          <p:cNvSpPr>
            <a:spLocks noGrp="1"/>
          </p:cNvSpPr>
          <p:nvPr>
            <p:ph idx="1"/>
          </p:nvPr>
        </p:nvSpPr>
        <p:spPr>
          <a:xfrm>
            <a:off x="5118447" y="803186"/>
            <a:ext cx="6281873" cy="5889162"/>
          </a:xfrm>
        </p:spPr>
        <p:txBody>
          <a:bodyPr/>
          <a:lstStyle/>
          <a:p>
            <a:r>
              <a:rPr lang="en-GB" dirty="0"/>
              <a:t>Higher education (HE) gives you the opportunity to expand your knowledge on a subject you’re passionate about, or help you </a:t>
            </a:r>
            <a:r>
              <a:rPr lang="en-GB" b="1" dirty="0"/>
              <a:t>work towards the job of your dreams</a:t>
            </a:r>
            <a:r>
              <a:rPr lang="en-GB" dirty="0"/>
              <a:t>. (However, it’s not just about learning) </a:t>
            </a:r>
          </a:p>
          <a:p>
            <a:r>
              <a:rPr lang="en-GB" dirty="0"/>
              <a:t>It’s a great experience and helps you to develop the </a:t>
            </a:r>
            <a:r>
              <a:rPr lang="en-GB" b="1" dirty="0"/>
              <a:t>essential skills </a:t>
            </a:r>
            <a:r>
              <a:rPr lang="en-GB" dirty="0"/>
              <a:t>and knowledge that you will need for your future working life. </a:t>
            </a:r>
          </a:p>
          <a:p>
            <a:r>
              <a:rPr lang="en-GB" dirty="0"/>
              <a:t>Higher education qualifications are internationally recognised.  There is plenty of evidence that graduates have </a:t>
            </a:r>
            <a:r>
              <a:rPr lang="en-GB" b="1" dirty="0"/>
              <a:t>increased earning potential </a:t>
            </a:r>
            <a:r>
              <a:rPr lang="en-GB" dirty="0"/>
              <a:t>– but you do need to be motivated to study and learn. </a:t>
            </a:r>
          </a:p>
          <a:p>
            <a:r>
              <a:rPr lang="en-GB" dirty="0"/>
              <a:t>You get lots of career and employment support from Universities to help with your </a:t>
            </a:r>
            <a:r>
              <a:rPr lang="en-GB"/>
              <a:t>next stage</a:t>
            </a:r>
            <a:endParaRPr lang="en-GB" dirty="0"/>
          </a:p>
        </p:txBody>
      </p:sp>
    </p:spTree>
    <p:extLst>
      <p:ext uri="{BB962C8B-B14F-4D97-AF65-F5344CB8AC3E}">
        <p14:creationId xmlns:p14="http://schemas.microsoft.com/office/powerpoint/2010/main" val="46678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B6C4A-E83A-4004-BA62-A7D39E36BAB6}"/>
              </a:ext>
            </a:extLst>
          </p:cNvPr>
          <p:cNvSpPr>
            <a:spLocks noGrp="1"/>
          </p:cNvSpPr>
          <p:nvPr>
            <p:ph type="title"/>
          </p:nvPr>
        </p:nvSpPr>
        <p:spPr/>
        <p:txBody>
          <a:bodyPr>
            <a:normAutofit fontScale="90000"/>
          </a:bodyPr>
          <a:lstStyle/>
          <a:p>
            <a:br>
              <a:rPr lang="en-GB" b="1" dirty="0"/>
            </a:br>
            <a:br>
              <a:rPr lang="en-GB" b="1" dirty="0"/>
            </a:br>
            <a:r>
              <a:rPr lang="en-GB" b="1" dirty="0"/>
              <a:t>Explore </a:t>
            </a:r>
            <a:br>
              <a:rPr lang="en-GB" dirty="0"/>
            </a:br>
            <a:endParaRPr lang="en-GB" dirty="0"/>
          </a:p>
        </p:txBody>
      </p:sp>
      <p:sp>
        <p:nvSpPr>
          <p:cNvPr id="3" name="Content Placeholder 2">
            <a:extLst>
              <a:ext uri="{FF2B5EF4-FFF2-40B4-BE49-F238E27FC236}">
                <a16:creationId xmlns:a16="http://schemas.microsoft.com/office/drawing/2014/main" id="{B1A040A1-848A-40FB-A158-14E153888AF1}"/>
              </a:ext>
            </a:extLst>
          </p:cNvPr>
          <p:cNvSpPr>
            <a:spLocks noGrp="1"/>
          </p:cNvSpPr>
          <p:nvPr>
            <p:ph idx="1"/>
          </p:nvPr>
        </p:nvSpPr>
        <p:spPr/>
        <p:txBody>
          <a:bodyPr/>
          <a:lstStyle/>
          <a:p>
            <a:pPr lvl="0"/>
            <a:r>
              <a:rPr lang="en-GB" dirty="0"/>
              <a:t>What the subjects are available and what is that subject all about (there are lots you wont have heard of so take time to look)</a:t>
            </a:r>
          </a:p>
          <a:p>
            <a:pPr lvl="0"/>
            <a:r>
              <a:rPr lang="en-GB" dirty="0"/>
              <a:t>Entry requirements – what grades do you need to achieve for </a:t>
            </a:r>
            <a:r>
              <a:rPr lang="en-GB"/>
              <a:t>the course? </a:t>
            </a:r>
            <a:endParaRPr lang="en-GB" dirty="0"/>
          </a:p>
          <a:p>
            <a:pPr lvl="0"/>
            <a:r>
              <a:rPr lang="en-GB" dirty="0"/>
              <a:t>What you can do with a degree in the subject (specific job or graduate employment)</a:t>
            </a:r>
          </a:p>
          <a:p>
            <a:endParaRPr lang="en-GB" dirty="0"/>
          </a:p>
        </p:txBody>
      </p:sp>
      <p:sp>
        <p:nvSpPr>
          <p:cNvPr id="4" name="Rectangle 3">
            <a:extLst>
              <a:ext uri="{FF2B5EF4-FFF2-40B4-BE49-F238E27FC236}">
                <a16:creationId xmlns:a16="http://schemas.microsoft.com/office/drawing/2014/main" id="{9AF3EA05-EC19-4EA1-8766-4BBF5B0AF5F2}"/>
              </a:ext>
            </a:extLst>
          </p:cNvPr>
          <p:cNvSpPr/>
          <p:nvPr/>
        </p:nvSpPr>
        <p:spPr>
          <a:xfrm>
            <a:off x="5977217" y="3241224"/>
            <a:ext cx="237566" cy="375552"/>
          </a:xfrm>
          <a:prstGeom prst="rect">
            <a:avLst/>
          </a:prstGeom>
        </p:spPr>
        <p:txBody>
          <a:bodyPr wrap="none">
            <a:spAutoFit/>
          </a:bodyPr>
          <a:lstStyle/>
          <a:p>
            <a:pPr>
              <a:lnSpc>
                <a:spcPct val="107000"/>
              </a:lnSpc>
              <a:spcAft>
                <a:spcPts val="0"/>
              </a:spcAft>
            </a:pPr>
            <a:r>
              <a:rPr lang="en-GB" b="1" dirty="0">
                <a:solidFill>
                  <a:srgbClr val="E50522"/>
                </a:solidFill>
                <a:latin typeface="Calibri" panose="020F0502020204030204" pitchFamily="34" charset="0"/>
                <a:ea typeface="Calibri" panose="020F0502020204030204" pitchFamily="34" charset="0"/>
                <a:cs typeface="FSAlbertPro-Bold"/>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4602643E-B521-41F9-85F2-C3A3427C43AB}"/>
              </a:ext>
            </a:extLst>
          </p:cNvPr>
          <p:cNvSpPr/>
          <p:nvPr/>
        </p:nvSpPr>
        <p:spPr>
          <a:xfrm>
            <a:off x="5977217" y="3241224"/>
            <a:ext cx="237566" cy="375552"/>
          </a:xfrm>
          <a:prstGeom prst="rect">
            <a:avLst/>
          </a:prstGeom>
        </p:spPr>
        <p:txBody>
          <a:bodyPr wrap="none">
            <a:spAutoFit/>
          </a:bodyPr>
          <a:lstStyle/>
          <a:p>
            <a:pPr>
              <a:lnSpc>
                <a:spcPct val="107000"/>
              </a:lnSpc>
              <a:spcAft>
                <a:spcPts val="0"/>
              </a:spcAft>
            </a:pPr>
            <a:r>
              <a:rPr lang="en-GB" b="1" dirty="0">
                <a:solidFill>
                  <a:srgbClr val="E50522"/>
                </a:solidFill>
                <a:latin typeface="Calibri" panose="020F0502020204030204" pitchFamily="34" charset="0"/>
                <a:ea typeface="Calibri" panose="020F0502020204030204" pitchFamily="34" charset="0"/>
                <a:cs typeface="FSAlbertPro-Bold"/>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544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A76E-16E2-4B98-9214-20CD98A93DF4}"/>
              </a:ext>
            </a:extLst>
          </p:cNvPr>
          <p:cNvSpPr>
            <a:spLocks noGrp="1"/>
          </p:cNvSpPr>
          <p:nvPr>
            <p:ph type="title"/>
          </p:nvPr>
        </p:nvSpPr>
        <p:spPr/>
        <p:txBody>
          <a:bodyPr>
            <a:normAutofit/>
          </a:bodyPr>
          <a:lstStyle/>
          <a:p>
            <a:r>
              <a:rPr lang="en-GB" sz="3600" b="1" dirty="0"/>
              <a:t>What's important to you? </a:t>
            </a:r>
          </a:p>
        </p:txBody>
      </p:sp>
      <p:sp>
        <p:nvSpPr>
          <p:cNvPr id="3" name="Content Placeholder 2">
            <a:extLst>
              <a:ext uri="{FF2B5EF4-FFF2-40B4-BE49-F238E27FC236}">
                <a16:creationId xmlns:a16="http://schemas.microsoft.com/office/drawing/2014/main" id="{76865957-07B3-47B9-8C07-3CDC04405E2A}"/>
              </a:ext>
            </a:extLst>
          </p:cNvPr>
          <p:cNvSpPr>
            <a:spLocks noGrp="1"/>
          </p:cNvSpPr>
          <p:nvPr>
            <p:ph idx="1"/>
          </p:nvPr>
        </p:nvSpPr>
        <p:spPr/>
        <p:txBody>
          <a:bodyPr/>
          <a:lstStyle/>
          <a:p>
            <a:r>
              <a:rPr lang="en-GB" dirty="0"/>
              <a:t>Location (living at home, moving to a new city)</a:t>
            </a:r>
          </a:p>
          <a:p>
            <a:r>
              <a:rPr lang="en-GB" dirty="0"/>
              <a:t>Type of course (degree apprenticeship, sandwich course, three year, chance to study abroad) </a:t>
            </a:r>
          </a:p>
          <a:p>
            <a:r>
              <a:rPr lang="en-GB" dirty="0"/>
              <a:t>Type of Uni (campus/city)</a:t>
            </a:r>
          </a:p>
          <a:p>
            <a:r>
              <a:rPr lang="en-GB" dirty="0"/>
              <a:t>Facilities at a Uni (sports teams/good research </a:t>
            </a:r>
            <a:r>
              <a:rPr lang="en-GB" dirty="0" err="1"/>
              <a:t>facitlies</a:t>
            </a:r>
            <a:r>
              <a:rPr lang="en-GB" dirty="0"/>
              <a:t>)</a:t>
            </a:r>
          </a:p>
          <a:p>
            <a:pPr marL="0" indent="0">
              <a:buNone/>
            </a:pPr>
            <a:endParaRPr lang="en-GB" dirty="0"/>
          </a:p>
        </p:txBody>
      </p:sp>
      <p:sp>
        <p:nvSpPr>
          <p:cNvPr id="4" name="Rectangle 3">
            <a:extLst>
              <a:ext uri="{FF2B5EF4-FFF2-40B4-BE49-F238E27FC236}">
                <a16:creationId xmlns:a16="http://schemas.microsoft.com/office/drawing/2014/main" id="{08E7DC43-8B75-43A2-9BD3-88A8AFB13403}"/>
              </a:ext>
            </a:extLst>
          </p:cNvPr>
          <p:cNvSpPr/>
          <p:nvPr/>
        </p:nvSpPr>
        <p:spPr>
          <a:xfrm>
            <a:off x="5977217" y="3241224"/>
            <a:ext cx="237566" cy="375552"/>
          </a:xfrm>
          <a:prstGeom prst="rect">
            <a:avLst/>
          </a:prstGeom>
        </p:spPr>
        <p:txBody>
          <a:bodyPr wrap="none">
            <a:spAutoFit/>
          </a:bodyPr>
          <a:lstStyle/>
          <a:p>
            <a:pPr>
              <a:lnSpc>
                <a:spcPct val="107000"/>
              </a:lnSpc>
              <a:spcAft>
                <a:spcPts val="0"/>
              </a:spcAft>
            </a:pPr>
            <a:r>
              <a:rPr lang="en-GB" b="1" dirty="0">
                <a:solidFill>
                  <a:srgbClr val="E50522"/>
                </a:solidFill>
                <a:latin typeface="Calibri" panose="020F0502020204030204" pitchFamily="34" charset="0"/>
                <a:ea typeface="Calibri" panose="020F0502020204030204" pitchFamily="34" charset="0"/>
                <a:cs typeface="FSAlbertPro-Bold"/>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02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4D5C7-0355-4E83-9974-1FB7BAF77A77}"/>
              </a:ext>
            </a:extLst>
          </p:cNvPr>
          <p:cNvSpPr>
            <a:spLocks noGrp="1"/>
          </p:cNvSpPr>
          <p:nvPr>
            <p:ph type="title"/>
          </p:nvPr>
        </p:nvSpPr>
        <p:spPr/>
        <p:txBody>
          <a:bodyPr/>
          <a:lstStyle/>
          <a:p>
            <a:r>
              <a:rPr lang="en-GB" dirty="0"/>
              <a:t>Sign Up to the UCAS Hub today!</a:t>
            </a:r>
          </a:p>
        </p:txBody>
      </p:sp>
      <p:sp>
        <p:nvSpPr>
          <p:cNvPr id="3" name="Content Placeholder 2">
            <a:extLst>
              <a:ext uri="{FF2B5EF4-FFF2-40B4-BE49-F238E27FC236}">
                <a16:creationId xmlns:a16="http://schemas.microsoft.com/office/drawing/2014/main" id="{E5F5F036-2D39-4562-AD14-324E25EB08D0}"/>
              </a:ext>
            </a:extLst>
          </p:cNvPr>
          <p:cNvSpPr>
            <a:spLocks noGrp="1"/>
          </p:cNvSpPr>
          <p:nvPr>
            <p:ph idx="1"/>
          </p:nvPr>
        </p:nvSpPr>
        <p:spPr/>
        <p:txBody>
          <a:bodyPr/>
          <a:lstStyle/>
          <a:p>
            <a:r>
              <a:rPr lang="en-GB" dirty="0"/>
              <a:t>Your</a:t>
            </a:r>
            <a:r>
              <a:rPr lang="en-GB" b="1" dirty="0"/>
              <a:t> </a:t>
            </a:r>
            <a:r>
              <a:rPr lang="en-GB" b="1" u="sng" dirty="0">
                <a:hlinkClick r:id="rId2"/>
              </a:rPr>
              <a:t>UCAS Hub</a:t>
            </a:r>
            <a:r>
              <a:rPr lang="en-GB" dirty="0"/>
              <a:t> will give you all the tools and information you need – in one place. We can then guide you to the information you need. You can easily explore, filter, and favourite the things which matter to you most.</a:t>
            </a:r>
          </a:p>
          <a:p>
            <a:r>
              <a:rPr lang="en-GB" dirty="0"/>
              <a:t> The best bit is that you’ll have your own dashboard, which you can customise and tailor to suit you, and you can organise the tools that help you most, remove the ones you don’t need, make notes, and tick off things on your to do list. </a:t>
            </a:r>
          </a:p>
          <a:p>
            <a:r>
              <a:rPr lang="en-GB" dirty="0"/>
              <a:t>Eventually you can log into the UCAS application in your hub</a:t>
            </a:r>
          </a:p>
        </p:txBody>
      </p:sp>
    </p:spTree>
    <p:extLst>
      <p:ext uri="{BB962C8B-B14F-4D97-AF65-F5344CB8AC3E}">
        <p14:creationId xmlns:p14="http://schemas.microsoft.com/office/powerpoint/2010/main" val="1458040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21415-57E7-48A9-A368-6A013834D590}"/>
              </a:ext>
            </a:extLst>
          </p:cNvPr>
          <p:cNvSpPr>
            <a:spLocks noGrp="1"/>
          </p:cNvSpPr>
          <p:nvPr>
            <p:ph type="title"/>
          </p:nvPr>
        </p:nvSpPr>
        <p:spPr/>
        <p:txBody>
          <a:bodyPr/>
          <a:lstStyle/>
          <a:p>
            <a:r>
              <a:rPr lang="en-GB" dirty="0"/>
              <a:t>Exploring the UCAS hub</a:t>
            </a:r>
          </a:p>
        </p:txBody>
      </p:sp>
      <p:sp>
        <p:nvSpPr>
          <p:cNvPr id="3" name="Content Placeholder 2">
            <a:extLst>
              <a:ext uri="{FF2B5EF4-FFF2-40B4-BE49-F238E27FC236}">
                <a16:creationId xmlns:a16="http://schemas.microsoft.com/office/drawing/2014/main" id="{FD54A973-D73F-4E87-B41C-C0EC43E5BBC4}"/>
              </a:ext>
            </a:extLst>
          </p:cNvPr>
          <p:cNvSpPr>
            <a:spLocks noGrp="1"/>
          </p:cNvSpPr>
          <p:nvPr>
            <p:ph idx="1"/>
          </p:nvPr>
        </p:nvSpPr>
        <p:spPr/>
        <p:txBody>
          <a:bodyPr/>
          <a:lstStyle/>
          <a:p>
            <a:r>
              <a:rPr lang="en-US" dirty="0">
                <a:hlinkClick r:id="rId2"/>
              </a:rPr>
              <a:t>What is UCAS Hub? Your place to make inspired choices</a:t>
            </a:r>
            <a:endParaRPr lang="en-GB" dirty="0"/>
          </a:p>
        </p:txBody>
      </p:sp>
    </p:spTree>
    <p:extLst>
      <p:ext uri="{BB962C8B-B14F-4D97-AF65-F5344CB8AC3E}">
        <p14:creationId xmlns:p14="http://schemas.microsoft.com/office/powerpoint/2010/main" val="105752725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37</TotalTime>
  <Words>416</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Calibri</vt:lpstr>
      <vt:lpstr>Calibri Light</vt:lpstr>
      <vt:lpstr>FSAlbertPro-Bold</vt:lpstr>
      <vt:lpstr>Rockwell</vt:lpstr>
      <vt:lpstr>Times New Roman</vt:lpstr>
      <vt:lpstr>Wingdings</vt:lpstr>
      <vt:lpstr>Atlas</vt:lpstr>
      <vt:lpstr>       2024   Launching UCAS  </vt:lpstr>
      <vt:lpstr>UCAS</vt:lpstr>
      <vt:lpstr>Thinking of going to uni? </vt:lpstr>
      <vt:lpstr>  Explore  </vt:lpstr>
      <vt:lpstr>What's important to you? </vt:lpstr>
      <vt:lpstr>Sign Up to the UCAS Hub today!</vt:lpstr>
      <vt:lpstr>Exploring the UCAS hub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2022   Launching UCAS</dc:title>
  <dc:creator>Jane Thomas</dc:creator>
  <cp:lastModifiedBy>Jane Thomas</cp:lastModifiedBy>
  <cp:revision>11</cp:revision>
  <dcterms:created xsi:type="dcterms:W3CDTF">2022-04-05T09:29:42Z</dcterms:created>
  <dcterms:modified xsi:type="dcterms:W3CDTF">2024-04-17T07:19:28Z</dcterms:modified>
</cp:coreProperties>
</file>