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720263" cy="17640300"/>
  <p:notesSz cx="9926638" cy="1435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37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4302624" cy="7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66352" rIns="132740" bIns="6635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697" y="0"/>
            <a:ext cx="4302624" cy="7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66352" rIns="132740" bIns="6635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27438" y="1792288"/>
            <a:ext cx="2671762" cy="484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202" y="6908127"/>
            <a:ext cx="7942238" cy="565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66352" rIns="132740" bIns="6635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13637171"/>
            <a:ext cx="4302624" cy="7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66352" rIns="132740" bIns="6635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697" y="13637171"/>
            <a:ext cx="4302624" cy="71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66352" rIns="132740" bIns="66352" anchor="b" anchorCtr="0">
            <a:noAutofit/>
          </a:bodyPr>
          <a:lstStyle/>
          <a:p>
            <a:pPr algn="r"/>
            <a:fld id="{00000000-1234-1234-1234-123412341234}" type="slidenum">
              <a:rPr lang="en-US" sz="17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92202" y="6908127"/>
            <a:ext cx="7942238" cy="5652309"/>
          </a:xfrm>
          <a:prstGeom prst="rect">
            <a:avLst/>
          </a:prstGeom>
        </p:spPr>
        <p:txBody>
          <a:bodyPr spcFirstLastPara="1" wrap="square" lIns="132740" tIns="66352" rIns="132740" bIns="6635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27438" y="1792288"/>
            <a:ext cx="2671762" cy="484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hyperlink" Target="https://www.sc.com/en/" TargetMode="External"/><Relationship Id="rId21" Type="http://schemas.openxmlformats.org/officeDocument/2006/relationships/image" Target="../media/image18.png"/><Relationship Id="rId34" Type="http://schemas.openxmlformats.org/officeDocument/2006/relationships/hyperlink" Target="https://www.morrisby.com/morrisby-profile" TargetMode="External"/><Relationship Id="rId42" Type="http://schemas.openxmlformats.org/officeDocument/2006/relationships/image" Target="../media/image37.tmp"/><Relationship Id="rId47" Type="http://schemas.openxmlformats.org/officeDocument/2006/relationships/image" Target="../media/image42.tmp"/><Relationship Id="rId50" Type="http://schemas.openxmlformats.org/officeDocument/2006/relationships/image" Target="../media/image45.png"/><Relationship Id="rId55" Type="http://schemas.openxmlformats.org/officeDocument/2006/relationships/image" Target="../media/image48.jpg"/><Relationship Id="rId63" Type="http://schemas.openxmlformats.org/officeDocument/2006/relationships/image" Target="../media/image52.jpg"/><Relationship Id="rId68" Type="http://schemas.openxmlformats.org/officeDocument/2006/relationships/hyperlink" Target="https://6med.co.uk/guides/medical-school-application-definitive-guide/attachment/ucas_logo-svg/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3.tmp"/><Relationship Id="rId40" Type="http://schemas.openxmlformats.org/officeDocument/2006/relationships/image" Target="../media/image35.tmp"/><Relationship Id="rId45" Type="http://schemas.openxmlformats.org/officeDocument/2006/relationships/image" Target="../media/image40.tmp"/><Relationship Id="rId53" Type="http://schemas.openxmlformats.org/officeDocument/2006/relationships/hyperlink" Target="https://www.stdunstansschool.com/curriculum/careers-information.htm" TargetMode="External"/><Relationship Id="rId58" Type="http://schemas.openxmlformats.org/officeDocument/2006/relationships/hyperlink" Target="https://hcn.eu/" TargetMode="External"/><Relationship Id="rId66" Type="http://schemas.openxmlformats.org/officeDocument/2006/relationships/hyperlink" Target="https://professionaliverpool.com/members/charity/career-connect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2.tmp"/><Relationship Id="rId49" Type="http://schemas.openxmlformats.org/officeDocument/2006/relationships/image" Target="../media/image44.tmp"/><Relationship Id="rId57" Type="http://schemas.openxmlformats.org/officeDocument/2006/relationships/image" Target="../media/image49.jpg"/><Relationship Id="rId61" Type="http://schemas.openxmlformats.org/officeDocument/2006/relationships/image" Target="../media/image51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39.tmp"/><Relationship Id="rId52" Type="http://schemas.openxmlformats.org/officeDocument/2006/relationships/image" Target="../media/image46.png"/><Relationship Id="rId60" Type="http://schemas.openxmlformats.org/officeDocument/2006/relationships/hyperlink" Target="https://leverageedu.com/universities/liverpool-hope-university/" TargetMode="External"/><Relationship Id="rId65" Type="http://schemas.openxmlformats.org/officeDocument/2006/relationships/image" Target="../media/image53.jpg"/><Relationship Id="rId4" Type="http://schemas.openxmlformats.org/officeDocument/2006/relationships/image" Target="../media/image2.png"/><Relationship Id="rId9" Type="http://schemas.openxmlformats.org/officeDocument/2006/relationships/hyperlink" Target="http://www.picserver.org/highway-signs2/c/career-advice.html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1.jpeg"/><Relationship Id="rId43" Type="http://schemas.openxmlformats.org/officeDocument/2006/relationships/image" Target="../media/image38.tmp"/><Relationship Id="rId48" Type="http://schemas.openxmlformats.org/officeDocument/2006/relationships/image" Target="../media/image43.tmp"/><Relationship Id="rId56" Type="http://schemas.openxmlformats.org/officeDocument/2006/relationships/hyperlink" Target="https://www.bcdb.com/cartoons/Other_Studios/C/C-_Miscellany/Colleges_and_Universities/" TargetMode="External"/><Relationship Id="rId64" Type="http://schemas.openxmlformats.org/officeDocument/2006/relationships/hyperlink" Target="https://www.stockinvestor.com/37098/long-call-vs-short-call-option-trading-strategies/" TargetMode="External"/><Relationship Id="rId8" Type="http://schemas.openxmlformats.org/officeDocument/2006/relationships/image" Target="../media/image6.jpg"/><Relationship Id="rId51" Type="http://schemas.openxmlformats.org/officeDocument/2006/relationships/hyperlink" Target="https://www.gateacre.org/home/about-us/governance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jpg"/><Relationship Id="rId38" Type="http://schemas.openxmlformats.org/officeDocument/2006/relationships/image" Target="../media/image34.tmp"/><Relationship Id="rId46" Type="http://schemas.openxmlformats.org/officeDocument/2006/relationships/image" Target="../media/image41.tmp"/><Relationship Id="rId59" Type="http://schemas.openxmlformats.org/officeDocument/2006/relationships/image" Target="../media/image50.jpg"/><Relationship Id="rId67" Type="http://schemas.openxmlformats.org/officeDocument/2006/relationships/image" Target="../media/image54.png"/><Relationship Id="rId20" Type="http://schemas.openxmlformats.org/officeDocument/2006/relationships/image" Target="../media/image17.png"/><Relationship Id="rId41" Type="http://schemas.openxmlformats.org/officeDocument/2006/relationships/image" Target="../media/image36.tmp"/><Relationship Id="rId54" Type="http://schemas.openxmlformats.org/officeDocument/2006/relationships/image" Target="../media/image47.tmp"/><Relationship Id="rId62" Type="http://schemas.openxmlformats.org/officeDocument/2006/relationships/hyperlink" Target="https://ibelong.eu/partners/edge-hill-univers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83941" y="8329674"/>
            <a:ext cx="952381" cy="98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4119" y="164701"/>
            <a:ext cx="9406601" cy="175305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GB"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465534" y="88638"/>
            <a:ext cx="6928758" cy="71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  <a:sym typeface="Calibri"/>
              </a:rPr>
              <a:t>Gateacre School </a:t>
            </a:r>
            <a:r>
              <a:rPr lang="en-US" sz="2000" b="1" dirty="0">
                <a:solidFill>
                  <a:schemeClr val="dk1"/>
                </a:solidFill>
                <a:latin typeface="Aharoni" panose="02010803020104030203" pitchFamily="2" charset="-79"/>
                <a:cs typeface="Aharoni" panose="02010803020104030203" pitchFamily="2" charset="-79"/>
                <a:sym typeface="Calibri"/>
              </a:rPr>
              <a:t>Careers Learning Journey</a:t>
            </a:r>
            <a:endParaRPr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" name="Google Shape;92;p13"/>
          <p:cNvSpPr/>
          <p:nvPr/>
        </p:nvSpPr>
        <p:spPr>
          <a:xfrm rot="-5400000">
            <a:off x="269922" y="14031314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628220" y="13732887"/>
            <a:ext cx="636135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 rot="5400000" flipH="1">
            <a:off x="6569908" y="11814692"/>
            <a:ext cx="2847721" cy="221272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717844" y="11502303"/>
            <a:ext cx="636135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 rot="-5400000">
            <a:off x="365069" y="9638866"/>
            <a:ext cx="2764461" cy="2184400"/>
          </a:xfrm>
          <a:prstGeom prst="blockArc">
            <a:avLst>
              <a:gd name="adj1" fmla="val 10794188"/>
              <a:gd name="adj2" fmla="val 153332"/>
              <a:gd name="adj3" fmla="val 2748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697784" y="9353809"/>
            <a:ext cx="636135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880124" y="7163185"/>
            <a:ext cx="636135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5400000" flipH="1">
            <a:off x="6625635" y="7422832"/>
            <a:ext cx="2847721" cy="2184400"/>
          </a:xfrm>
          <a:prstGeom prst="blockArc">
            <a:avLst>
              <a:gd name="adj1" fmla="val 10800000"/>
              <a:gd name="adj2" fmla="val 1558"/>
              <a:gd name="adj3" fmla="val 2731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 rot="-5400000">
            <a:off x="500061" y="5285303"/>
            <a:ext cx="2780712" cy="2184400"/>
          </a:xfrm>
          <a:prstGeom prst="blockArc">
            <a:avLst>
              <a:gd name="adj1" fmla="val 10794188"/>
              <a:gd name="adj2" fmla="val 116804"/>
              <a:gd name="adj3" fmla="val 2793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822993" y="4996815"/>
            <a:ext cx="636135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698497" y="2926451"/>
            <a:ext cx="6343650" cy="6271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 rot="5400000" flipH="1">
            <a:off x="6745873" y="3231509"/>
            <a:ext cx="2622993" cy="2124505"/>
          </a:xfrm>
          <a:prstGeom prst="blockArc">
            <a:avLst>
              <a:gd name="adj1" fmla="val 10800000"/>
              <a:gd name="adj2" fmla="val 38479"/>
              <a:gd name="adj3" fmla="val 2804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631951" y="15903141"/>
            <a:ext cx="4097174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4939612" y="15568393"/>
            <a:ext cx="1395663" cy="1467852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5101723" y="15713680"/>
            <a:ext cx="1034716" cy="115121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School</a:t>
            </a:r>
            <a:endParaRPr dirty="0"/>
          </a:p>
        </p:txBody>
      </p:sp>
      <p:sp>
        <p:nvSpPr>
          <p:cNvPr id="107" name="Google Shape;107;p13"/>
          <p:cNvSpPr/>
          <p:nvPr/>
        </p:nvSpPr>
        <p:spPr>
          <a:xfrm>
            <a:off x="568078" y="15474580"/>
            <a:ext cx="1395663" cy="146785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748551" y="15638227"/>
            <a:ext cx="1034716" cy="115121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7</a:t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6678244" y="13217842"/>
            <a:ext cx="1395663" cy="146785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727887" y="10984306"/>
            <a:ext cx="1395663" cy="146785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7626133" y="6631246"/>
            <a:ext cx="1395663" cy="146785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7843202" y="6855553"/>
            <a:ext cx="961523" cy="102168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10</a:t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535694" y="5135359"/>
            <a:ext cx="1102188" cy="93425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908360" y="11126818"/>
            <a:ext cx="1034716" cy="115121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9</a:t>
            </a:r>
            <a:endParaRPr dirty="0"/>
          </a:p>
        </p:txBody>
      </p:sp>
      <p:sp>
        <p:nvSpPr>
          <p:cNvPr id="116" name="Google Shape;116;p13"/>
          <p:cNvSpPr/>
          <p:nvPr/>
        </p:nvSpPr>
        <p:spPr>
          <a:xfrm>
            <a:off x="6858717" y="13376163"/>
            <a:ext cx="1034716" cy="115121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3289991" y="16679343"/>
            <a:ext cx="6397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Taster Day</a:t>
            </a:r>
            <a:endParaRPr b="1" dirty="0"/>
          </a:p>
        </p:txBody>
      </p:sp>
      <p:cxnSp>
        <p:nvCxnSpPr>
          <p:cNvPr id="119" name="Google Shape;119;p13"/>
          <p:cNvCxnSpPr/>
          <p:nvPr/>
        </p:nvCxnSpPr>
        <p:spPr>
          <a:xfrm rot="10800000">
            <a:off x="3579064" y="16294290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0" name="Google Shape;120;p13"/>
          <p:cNvSpPr txBox="1"/>
          <p:nvPr/>
        </p:nvSpPr>
        <p:spPr>
          <a:xfrm>
            <a:off x="5073805" y="6673063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BigTrust</a:t>
            </a: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Employability Programme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303360" y="14665403"/>
            <a:ext cx="10261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6379786" y="7859856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Experience Launch - Assembly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7386579" y="12184582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Reflecting on my Achievements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2221981" y="14438478"/>
            <a:ext cx="942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 Pilot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5237574" y="12960164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In Technology at The Bank Of England Virtual Workshop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8189015" y="9920253"/>
            <a:ext cx="648737" cy="27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Work Experience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6116754" y="8832066"/>
            <a:ext cx="10340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Mental Heath and Wellbeing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2101810" y="8846685"/>
            <a:ext cx="942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3"/>
          <p:cNvSpPr txBox="1"/>
          <p:nvPr/>
        </p:nvSpPr>
        <p:spPr>
          <a:xfrm>
            <a:off x="1700977" y="6641444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Assembly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Health and Safety in the Workplace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2773796" y="4191594"/>
            <a:ext cx="6498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Weekly Careers Lessons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3049151" y="5534786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Fair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6137213" y="3801972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Interview Preparation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6885297" y="4550109"/>
            <a:ext cx="964510" cy="2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 – Year 11 Journey &amp; LMI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1433841" y="5996958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Experience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6643439" y="6838879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13"/>
          <p:cNvSpPr txBox="1"/>
          <p:nvPr/>
        </p:nvSpPr>
        <p:spPr>
          <a:xfrm>
            <a:off x="6249564" y="10025412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Apprenticeship Insight Assemblies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924754" y="6564264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Transition to KS4 Setting Goals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Being Successful</a:t>
            </a:r>
          </a:p>
        </p:txBody>
      </p:sp>
      <p:sp>
        <p:nvSpPr>
          <p:cNvPr id="142" name="Google Shape;142;p13"/>
          <p:cNvSpPr txBox="1"/>
          <p:nvPr/>
        </p:nvSpPr>
        <p:spPr>
          <a:xfrm>
            <a:off x="5038705" y="12150075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Annual Careers Fair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6495951" y="5643751"/>
            <a:ext cx="1050137" cy="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Apprenticeship Workshops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5820793" y="5670537"/>
            <a:ext cx="613971" cy="2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Action Planning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7518528" y="12972342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Mentor Time Booklet “Thinking Ahead”</a:t>
            </a:r>
          </a:p>
        </p:txBody>
      </p:sp>
      <p:sp>
        <p:nvSpPr>
          <p:cNvPr id="148" name="Google Shape;148;p13"/>
          <p:cNvSpPr txBox="1"/>
          <p:nvPr/>
        </p:nvSpPr>
        <p:spPr>
          <a:xfrm>
            <a:off x="4051928" y="4260665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Morrisby Career Development Planning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6919190" y="3454416"/>
            <a:ext cx="1359863" cy="2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1362289" y="15159824"/>
            <a:ext cx="1140689" cy="41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Welcome to Year 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Meet our teachers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4423204" y="13309570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1948441" y="8634279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KS4 Options Subject assemblies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4423204" y="13244973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Research </a:t>
            </a:r>
            <a:r>
              <a:rPr lang="en-US" sz="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icould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4" name="Google Shape;154;p13"/>
          <p:cNvSpPr txBox="1"/>
          <p:nvPr/>
        </p:nvSpPr>
        <p:spPr>
          <a:xfrm>
            <a:off x="5686592" y="11042658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Research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3194777" y="4062170"/>
            <a:ext cx="727400" cy="46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assemblies with Careers Leader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4492047" y="8040161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Fair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4331711" y="12316576"/>
            <a:ext cx="8657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Assembly LMI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1733754" y="12341067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Extra Curricular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</a:p>
        </p:txBody>
      </p:sp>
      <p:sp>
        <p:nvSpPr>
          <p:cNvPr id="159" name="Google Shape;159;p13"/>
          <p:cNvSpPr txBox="1"/>
          <p:nvPr/>
        </p:nvSpPr>
        <p:spPr>
          <a:xfrm>
            <a:off x="5381915" y="7825716"/>
            <a:ext cx="10909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Google Shape;160;p13"/>
          <p:cNvSpPr txBox="1"/>
          <p:nvPr/>
        </p:nvSpPr>
        <p:spPr>
          <a:xfrm>
            <a:off x="4907550" y="11070901"/>
            <a:ext cx="1075006" cy="19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Employability Skills Workshops DHL</a:t>
            </a:r>
          </a:p>
        </p:txBody>
      </p:sp>
      <p:sp>
        <p:nvSpPr>
          <p:cNvPr id="161" name="Google Shape;161;p13"/>
          <p:cNvSpPr txBox="1"/>
          <p:nvPr/>
        </p:nvSpPr>
        <p:spPr>
          <a:xfrm>
            <a:off x="2651316" y="10002050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Prejudice, stereotypes and discrimination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4070456" y="14474159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National Careers Week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2970207" y="8925155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Fair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3487352" y="12190375"/>
            <a:ext cx="11382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Careers Activity Log</a:t>
            </a:r>
          </a:p>
        </p:txBody>
      </p:sp>
      <p:sp>
        <p:nvSpPr>
          <p:cNvPr id="168" name="Google Shape;168;p13"/>
          <p:cNvSpPr txBox="1"/>
          <p:nvPr/>
        </p:nvSpPr>
        <p:spPr>
          <a:xfrm>
            <a:off x="5512284" y="7927047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Morrisby Research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5287875" y="10107613"/>
            <a:ext cx="944867" cy="25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E.g. Coping with stress &amp; managing anxiety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2451416" y="13279707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Icould</a:t>
            </a: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Buzz Quiz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1468113" y="10556085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 Sessions   “Making Decisions</a:t>
            </a:r>
            <a:endParaRPr sz="800" b="1" dirty="0">
              <a:solidFill>
                <a:schemeClr val="tx1"/>
              </a:solidFill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4854382" y="9014421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 Research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3816897" y="8759553"/>
            <a:ext cx="942102" cy="34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Options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Evening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7736584" y="11101795"/>
            <a:ext cx="795632" cy="3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STEM Club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6416506" y="12202617"/>
            <a:ext cx="806271" cy="29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Why Work? My motivation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1458820" y="2336661"/>
            <a:ext cx="7661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Trips to HE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8592831" y="2930712"/>
            <a:ext cx="673832" cy="25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Gateacre sixth form interviews</a:t>
            </a:r>
            <a:endParaRPr b="1" dirty="0"/>
          </a:p>
        </p:txBody>
      </p:sp>
      <p:pic>
        <p:nvPicPr>
          <p:cNvPr id="187" name="Google Shape;187;p13" descr="Image result for careers fai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71" y="5904274"/>
            <a:ext cx="417697" cy="49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3803015" y="16674221"/>
            <a:ext cx="815143" cy="42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meet the staff</a:t>
            </a:r>
            <a:endParaRPr b="1" dirty="0"/>
          </a:p>
        </p:txBody>
      </p:sp>
      <p:sp>
        <p:nvSpPr>
          <p:cNvPr id="198" name="Google Shape;198;p13"/>
          <p:cNvSpPr txBox="1"/>
          <p:nvPr/>
        </p:nvSpPr>
        <p:spPr>
          <a:xfrm>
            <a:off x="1508349" y="13292933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My Skills and Qualities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0" name="Google Shape;210;p13" descr="Image result for pixl edge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3" descr="Image result for care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8138" y="12404222"/>
            <a:ext cx="406231" cy="27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 descr="Image result for care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1095" y="8495487"/>
            <a:ext cx="579611" cy="37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8594240" y="11472370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Solving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4224957" y="8758967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6995118" y="11084589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Action Plan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3592629" y="13259135"/>
            <a:ext cx="8405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STEM Club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2107020" y="7926490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Workplace Visits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6224360" y="2301766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 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visits</a:t>
            </a:r>
            <a:endParaRPr b="1" dirty="0"/>
          </a:p>
        </p:txBody>
      </p:sp>
      <p:cxnSp>
        <p:nvCxnSpPr>
          <p:cNvPr id="252" name="Google Shape;252;p13"/>
          <p:cNvCxnSpPr/>
          <p:nvPr/>
        </p:nvCxnSpPr>
        <p:spPr>
          <a:xfrm rot="10800000">
            <a:off x="2652149" y="14077332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3" name="Google Shape;253;p13"/>
          <p:cNvCxnSpPr/>
          <p:nvPr/>
        </p:nvCxnSpPr>
        <p:spPr>
          <a:xfrm rot="10800000">
            <a:off x="6798330" y="11871534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4" name="Google Shape;254;p13"/>
          <p:cNvCxnSpPr/>
          <p:nvPr/>
        </p:nvCxnSpPr>
        <p:spPr>
          <a:xfrm rot="10800000">
            <a:off x="3407011" y="14084671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5" name="Google Shape;255;p13"/>
          <p:cNvCxnSpPr/>
          <p:nvPr/>
        </p:nvCxnSpPr>
        <p:spPr>
          <a:xfrm rot="10800000">
            <a:off x="7834765" y="11840857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6" name="Google Shape;256;p13"/>
          <p:cNvCxnSpPr/>
          <p:nvPr/>
        </p:nvCxnSpPr>
        <p:spPr>
          <a:xfrm>
            <a:off x="2042531" y="1359990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8" name="Google Shape;258;p13"/>
          <p:cNvCxnSpPr/>
          <p:nvPr/>
        </p:nvCxnSpPr>
        <p:spPr>
          <a:xfrm rot="10800000">
            <a:off x="4535526" y="14101605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9" name="Google Shape;259;p13"/>
          <p:cNvCxnSpPr/>
          <p:nvPr/>
        </p:nvCxnSpPr>
        <p:spPr>
          <a:xfrm>
            <a:off x="7355764" y="1139356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0" name="Google Shape;260;p13"/>
          <p:cNvCxnSpPr/>
          <p:nvPr/>
        </p:nvCxnSpPr>
        <p:spPr>
          <a:xfrm>
            <a:off x="5654325" y="13607252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1" name="Google Shape;261;p13"/>
          <p:cNvCxnSpPr/>
          <p:nvPr/>
        </p:nvCxnSpPr>
        <p:spPr>
          <a:xfrm>
            <a:off x="4889141" y="13607253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2" name="Google Shape;262;p13"/>
          <p:cNvCxnSpPr/>
          <p:nvPr/>
        </p:nvCxnSpPr>
        <p:spPr>
          <a:xfrm>
            <a:off x="4013855" y="1366269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3" name="Google Shape;263;p13"/>
          <p:cNvCxnSpPr/>
          <p:nvPr/>
        </p:nvCxnSpPr>
        <p:spPr>
          <a:xfrm rot="10800000">
            <a:off x="997914" y="15292832"/>
            <a:ext cx="385574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4" name="Google Shape;264;p13"/>
          <p:cNvCxnSpPr/>
          <p:nvPr/>
        </p:nvCxnSpPr>
        <p:spPr>
          <a:xfrm>
            <a:off x="2916187" y="13591731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6" name="Google Shape;266;p13"/>
          <p:cNvCxnSpPr/>
          <p:nvPr/>
        </p:nvCxnSpPr>
        <p:spPr>
          <a:xfrm rot="10800000" flipH="1">
            <a:off x="8313088" y="13130375"/>
            <a:ext cx="340830" cy="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7" name="Google Shape;267;p13"/>
          <p:cNvCxnSpPr/>
          <p:nvPr/>
        </p:nvCxnSpPr>
        <p:spPr>
          <a:xfrm rot="10800000">
            <a:off x="8391491" y="9590883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8" name="Google Shape;268;p13"/>
          <p:cNvCxnSpPr/>
          <p:nvPr/>
        </p:nvCxnSpPr>
        <p:spPr>
          <a:xfrm rot="10800000">
            <a:off x="5568183" y="9647651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269;p13"/>
          <p:cNvCxnSpPr/>
          <p:nvPr/>
        </p:nvCxnSpPr>
        <p:spPr>
          <a:xfrm rot="10800000">
            <a:off x="4712047" y="9794184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0" name="Google Shape;270;p13"/>
          <p:cNvCxnSpPr/>
          <p:nvPr/>
        </p:nvCxnSpPr>
        <p:spPr>
          <a:xfrm rot="10800000">
            <a:off x="3108832" y="9650070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1" name="Google Shape;271;p13"/>
          <p:cNvCxnSpPr>
            <a:cxnSpLocks/>
          </p:cNvCxnSpPr>
          <p:nvPr/>
        </p:nvCxnSpPr>
        <p:spPr>
          <a:xfrm flipH="1" flipV="1">
            <a:off x="1299983" y="10058904"/>
            <a:ext cx="394030" cy="20661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4" name="Google Shape;274;p13"/>
          <p:cNvCxnSpPr/>
          <p:nvPr/>
        </p:nvCxnSpPr>
        <p:spPr>
          <a:xfrm rot="10800000">
            <a:off x="5510828" y="11816066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5" name="Google Shape;275;p13"/>
          <p:cNvCxnSpPr/>
          <p:nvPr/>
        </p:nvCxnSpPr>
        <p:spPr>
          <a:xfrm rot="10800000">
            <a:off x="4803669" y="11920166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6" name="Google Shape;276;p13"/>
          <p:cNvCxnSpPr/>
          <p:nvPr/>
        </p:nvCxnSpPr>
        <p:spPr>
          <a:xfrm rot="10800000">
            <a:off x="4078837" y="11846277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7" name="Google Shape;277;p13"/>
          <p:cNvCxnSpPr/>
          <p:nvPr/>
        </p:nvCxnSpPr>
        <p:spPr>
          <a:xfrm rot="10800000">
            <a:off x="3114847" y="11813934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8" name="Google Shape;278;p13"/>
          <p:cNvCxnSpPr/>
          <p:nvPr/>
        </p:nvCxnSpPr>
        <p:spPr>
          <a:xfrm rot="10800000">
            <a:off x="2286059" y="11946292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9" name="Google Shape;279;p13"/>
          <p:cNvCxnSpPr/>
          <p:nvPr/>
        </p:nvCxnSpPr>
        <p:spPr>
          <a:xfrm rot="10800000">
            <a:off x="6699485" y="9656376"/>
            <a:ext cx="4782" cy="3671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0" name="Google Shape;280;p13"/>
          <p:cNvCxnSpPr/>
          <p:nvPr/>
        </p:nvCxnSpPr>
        <p:spPr>
          <a:xfrm>
            <a:off x="8160128" y="11431464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1" name="Google Shape;281;p13"/>
          <p:cNvCxnSpPr/>
          <p:nvPr/>
        </p:nvCxnSpPr>
        <p:spPr>
          <a:xfrm flipH="1">
            <a:off x="8727479" y="11769508"/>
            <a:ext cx="175560" cy="4174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2" name="Google Shape;282;p13"/>
          <p:cNvCxnSpPr/>
          <p:nvPr/>
        </p:nvCxnSpPr>
        <p:spPr>
          <a:xfrm>
            <a:off x="6053998" y="11366371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4" name="Google Shape;284;p13"/>
          <p:cNvCxnSpPr/>
          <p:nvPr/>
        </p:nvCxnSpPr>
        <p:spPr>
          <a:xfrm>
            <a:off x="4553884" y="1139356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285;p13"/>
          <p:cNvCxnSpPr/>
          <p:nvPr/>
        </p:nvCxnSpPr>
        <p:spPr>
          <a:xfrm>
            <a:off x="3616191" y="11408399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286;p13"/>
          <p:cNvCxnSpPr>
            <a:cxnSpLocks/>
          </p:cNvCxnSpPr>
          <p:nvPr/>
        </p:nvCxnSpPr>
        <p:spPr>
          <a:xfrm flipH="1">
            <a:off x="1135741" y="10737022"/>
            <a:ext cx="329793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288;p13"/>
          <p:cNvCxnSpPr/>
          <p:nvPr/>
        </p:nvCxnSpPr>
        <p:spPr>
          <a:xfrm>
            <a:off x="6492662" y="9187771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289;p13"/>
          <p:cNvCxnSpPr/>
          <p:nvPr/>
        </p:nvCxnSpPr>
        <p:spPr>
          <a:xfrm>
            <a:off x="7558754" y="8972550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0" name="Google Shape;290;p13"/>
          <p:cNvCxnSpPr/>
          <p:nvPr/>
        </p:nvCxnSpPr>
        <p:spPr>
          <a:xfrm>
            <a:off x="2436219" y="9064590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291;p13"/>
          <p:cNvCxnSpPr/>
          <p:nvPr/>
        </p:nvCxnSpPr>
        <p:spPr>
          <a:xfrm>
            <a:off x="3371192" y="910093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292;p13"/>
          <p:cNvCxnSpPr>
            <a:cxnSpLocks/>
          </p:cNvCxnSpPr>
          <p:nvPr/>
        </p:nvCxnSpPr>
        <p:spPr>
          <a:xfrm>
            <a:off x="605453" y="10042720"/>
            <a:ext cx="333046" cy="1780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3" name="Google Shape;293;p13"/>
          <p:cNvCxnSpPr>
            <a:cxnSpLocks/>
          </p:cNvCxnSpPr>
          <p:nvPr/>
        </p:nvCxnSpPr>
        <p:spPr>
          <a:xfrm>
            <a:off x="8285305" y="8556802"/>
            <a:ext cx="458869" cy="500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4" name="Google Shape;294;p13"/>
          <p:cNvSpPr txBox="1"/>
          <p:nvPr/>
        </p:nvSpPr>
        <p:spPr>
          <a:xfrm>
            <a:off x="1044168" y="7990804"/>
            <a:ext cx="13923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Apprenticeships Assembly &amp; Workshops</a:t>
            </a:r>
          </a:p>
        </p:txBody>
      </p:sp>
      <p:cxnSp>
        <p:nvCxnSpPr>
          <p:cNvPr id="300" name="Google Shape;300;p13"/>
          <p:cNvCxnSpPr/>
          <p:nvPr/>
        </p:nvCxnSpPr>
        <p:spPr>
          <a:xfrm>
            <a:off x="5544856" y="7028162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1" name="Google Shape;301;p13"/>
          <p:cNvCxnSpPr/>
          <p:nvPr/>
        </p:nvCxnSpPr>
        <p:spPr>
          <a:xfrm>
            <a:off x="6601263" y="7020718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2" name="Google Shape;302;p13"/>
          <p:cNvCxnSpPr/>
          <p:nvPr/>
        </p:nvCxnSpPr>
        <p:spPr>
          <a:xfrm>
            <a:off x="7337293" y="7048244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3" name="Google Shape;303;p13"/>
          <p:cNvCxnSpPr/>
          <p:nvPr/>
        </p:nvCxnSpPr>
        <p:spPr>
          <a:xfrm>
            <a:off x="4391011" y="7034803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4" name="Google Shape;304;p13"/>
          <p:cNvCxnSpPr/>
          <p:nvPr/>
        </p:nvCxnSpPr>
        <p:spPr>
          <a:xfrm>
            <a:off x="3304180" y="704824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5" name="Google Shape;305;p13"/>
          <p:cNvCxnSpPr/>
          <p:nvPr/>
        </p:nvCxnSpPr>
        <p:spPr>
          <a:xfrm>
            <a:off x="2167637" y="7013311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6" name="Google Shape;306;p13"/>
          <p:cNvCxnSpPr/>
          <p:nvPr/>
        </p:nvCxnSpPr>
        <p:spPr>
          <a:xfrm rot="10800000">
            <a:off x="2484260" y="7537424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7" name="Google Shape;307;p13"/>
          <p:cNvCxnSpPr>
            <a:cxnSpLocks/>
          </p:cNvCxnSpPr>
          <p:nvPr/>
        </p:nvCxnSpPr>
        <p:spPr>
          <a:xfrm flipV="1">
            <a:off x="898695" y="7380023"/>
            <a:ext cx="366098" cy="66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8" name="Google Shape;308;p13"/>
          <p:cNvCxnSpPr/>
          <p:nvPr/>
        </p:nvCxnSpPr>
        <p:spPr>
          <a:xfrm rot="10800000">
            <a:off x="3625778" y="7449069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0" name="Google Shape;310;p13"/>
          <p:cNvCxnSpPr/>
          <p:nvPr/>
        </p:nvCxnSpPr>
        <p:spPr>
          <a:xfrm rot="10800000">
            <a:off x="5991737" y="7501017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1" name="Google Shape;311;p13"/>
          <p:cNvCxnSpPr/>
          <p:nvPr/>
        </p:nvCxnSpPr>
        <p:spPr>
          <a:xfrm rot="10800000">
            <a:off x="6885543" y="7459652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319;p13"/>
          <p:cNvSpPr txBox="1"/>
          <p:nvPr/>
        </p:nvSpPr>
        <p:spPr>
          <a:xfrm>
            <a:off x="6255004" y="4334723"/>
            <a:ext cx="663066" cy="30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16 Provider Assemblies</a:t>
            </a:r>
          </a:p>
        </p:txBody>
      </p:sp>
      <p:pic>
        <p:nvPicPr>
          <p:cNvPr id="321" name="Google Shape;321;p13" descr="SAVE THE DATE FOR MOCK INTERVIEWS! – Career Connection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6684" y="5973714"/>
            <a:ext cx="688656" cy="46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 descr="Post 16 (@macmillanpost16) | Twitt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6801" y="2430190"/>
            <a:ext cx="450181" cy="45201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 txBox="1"/>
          <p:nvPr/>
        </p:nvSpPr>
        <p:spPr>
          <a:xfrm>
            <a:off x="8437610" y="3631824"/>
            <a:ext cx="1163790" cy="1516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Destinations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Gateacre Sixth Form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Sixth form College</a:t>
            </a:r>
            <a:endParaRPr sz="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Apprenticeship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Traineeship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Levels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Applied qualifications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Technical/Vocational qualifications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 Levels</a:t>
            </a:r>
            <a:endParaRPr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3336172" y="2389821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13"/>
          <p:cNvSpPr txBox="1"/>
          <p:nvPr/>
        </p:nvSpPr>
        <p:spPr>
          <a:xfrm>
            <a:off x="6841076" y="15506616"/>
            <a:ext cx="2327549" cy="1936631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information is available from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0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website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careers </a:t>
            </a:r>
            <a:r>
              <a:rPr lang="en-GB" sz="9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padlet</a:t>
            </a:r>
            <a:r>
              <a:rPr lang="en-GB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endParaRPr sz="9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Displays around the school</a:t>
            </a:r>
            <a:endParaRPr sz="9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subject teachers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900" dirty="0"/>
              <a:t>Mrs Boyd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Careers Leader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Carol Byrne– Careers Adviser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Gemma </a:t>
            </a:r>
            <a:r>
              <a:rPr lang="en-US" sz="9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Silvano</a:t>
            </a: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Careers Advisor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Mrs Kinder Assistant Headteacher Sixth Form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Year 11 Mentors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Morrissby</a:t>
            </a: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Careers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9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Bemore</a:t>
            </a:r>
            <a:r>
              <a:rPr lang="en-US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Portal </a:t>
            </a:r>
            <a:endParaRPr sz="900" dirty="0"/>
          </a:p>
        </p:txBody>
      </p:sp>
      <p:cxnSp>
        <p:nvCxnSpPr>
          <p:cNvPr id="331" name="Google Shape;331;p13"/>
          <p:cNvCxnSpPr/>
          <p:nvPr/>
        </p:nvCxnSpPr>
        <p:spPr>
          <a:xfrm rot="10800000">
            <a:off x="2468058" y="5385481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2" name="Google Shape;332;p13"/>
          <p:cNvCxnSpPr/>
          <p:nvPr/>
        </p:nvCxnSpPr>
        <p:spPr>
          <a:xfrm rot="10800000">
            <a:off x="3561199" y="5265046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3" name="Google Shape;333;p13"/>
          <p:cNvCxnSpPr/>
          <p:nvPr/>
        </p:nvCxnSpPr>
        <p:spPr>
          <a:xfrm rot="10800000">
            <a:off x="5556628" y="5293021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4" name="Google Shape;334;p13"/>
          <p:cNvCxnSpPr/>
          <p:nvPr/>
        </p:nvCxnSpPr>
        <p:spPr>
          <a:xfrm rot="10800000">
            <a:off x="7173827" y="5269155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335;p13"/>
          <p:cNvCxnSpPr>
            <a:cxnSpLocks/>
          </p:cNvCxnSpPr>
          <p:nvPr/>
        </p:nvCxnSpPr>
        <p:spPr>
          <a:xfrm flipH="1" flipV="1">
            <a:off x="8023982" y="5193445"/>
            <a:ext cx="304699" cy="44988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6" name="Google Shape;336;p13"/>
          <p:cNvCxnSpPr/>
          <p:nvPr/>
        </p:nvCxnSpPr>
        <p:spPr>
          <a:xfrm rot="10800000">
            <a:off x="4553884" y="3318191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8" name="Google Shape;338;p13"/>
          <p:cNvCxnSpPr>
            <a:cxnSpLocks/>
          </p:cNvCxnSpPr>
          <p:nvPr/>
        </p:nvCxnSpPr>
        <p:spPr>
          <a:xfrm rot="5400000">
            <a:off x="8433771" y="3067758"/>
            <a:ext cx="274126" cy="21895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9" name="Google Shape;339;p13"/>
          <p:cNvCxnSpPr/>
          <p:nvPr/>
        </p:nvCxnSpPr>
        <p:spPr>
          <a:xfrm>
            <a:off x="3039987" y="466913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0" name="Google Shape;340;p13"/>
          <p:cNvCxnSpPr/>
          <p:nvPr/>
        </p:nvCxnSpPr>
        <p:spPr>
          <a:xfrm>
            <a:off x="3389204" y="4701068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1" name="Google Shape;341;p13"/>
          <p:cNvCxnSpPr/>
          <p:nvPr/>
        </p:nvCxnSpPr>
        <p:spPr>
          <a:xfrm>
            <a:off x="5101723" y="4619531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2" name="Google Shape;342;p13"/>
          <p:cNvCxnSpPr/>
          <p:nvPr/>
        </p:nvCxnSpPr>
        <p:spPr>
          <a:xfrm>
            <a:off x="6565389" y="474856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3" name="Google Shape;343;p13"/>
          <p:cNvCxnSpPr/>
          <p:nvPr/>
        </p:nvCxnSpPr>
        <p:spPr>
          <a:xfrm>
            <a:off x="2335231" y="2774415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4" name="Google Shape;344;p13"/>
          <p:cNvCxnSpPr>
            <a:cxnSpLocks/>
          </p:cNvCxnSpPr>
          <p:nvPr/>
        </p:nvCxnSpPr>
        <p:spPr>
          <a:xfrm>
            <a:off x="5285042" y="261831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346;p13"/>
          <p:cNvCxnSpPr/>
          <p:nvPr/>
        </p:nvCxnSpPr>
        <p:spPr>
          <a:xfrm>
            <a:off x="6430411" y="261831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8" name="Google Shape;348;p13"/>
          <p:cNvCxnSpPr/>
          <p:nvPr/>
        </p:nvCxnSpPr>
        <p:spPr>
          <a:xfrm rot="10800000">
            <a:off x="1132220" y="6114908"/>
            <a:ext cx="386134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52" name="Google Shape;164;p13">
            <a:extLst>
              <a:ext uri="{FF2B5EF4-FFF2-40B4-BE49-F238E27FC236}">
                <a16:creationId xmlns:a16="http://schemas.microsoft.com/office/drawing/2014/main" id="{A1DA4399-2215-4581-AFAB-71D08882C917}"/>
              </a:ext>
            </a:extLst>
          </p:cNvPr>
          <p:cNvSpPr txBox="1"/>
          <p:nvPr/>
        </p:nvSpPr>
        <p:spPr>
          <a:xfrm>
            <a:off x="316714" y="13339415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Reflecting on my Achievements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57" name="Google Shape;232;p13">
            <a:extLst>
              <a:ext uri="{FF2B5EF4-FFF2-40B4-BE49-F238E27FC236}">
                <a16:creationId xmlns:a16="http://schemas.microsoft.com/office/drawing/2014/main" id="{4C36E066-B2EF-431A-BDBC-D3321FDDB901}"/>
              </a:ext>
            </a:extLst>
          </p:cNvPr>
          <p:cNvSpPr txBox="1"/>
          <p:nvPr/>
        </p:nvSpPr>
        <p:spPr>
          <a:xfrm>
            <a:off x="7774" y="7155870"/>
            <a:ext cx="9711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for Work Experience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1" name="Google Shape;256;p13">
            <a:extLst>
              <a:ext uri="{FF2B5EF4-FFF2-40B4-BE49-F238E27FC236}">
                <a16:creationId xmlns:a16="http://schemas.microsoft.com/office/drawing/2014/main" id="{C5422CCD-BF49-4AA3-B713-EA502C957DDF}"/>
              </a:ext>
            </a:extLst>
          </p:cNvPr>
          <p:cNvCxnSpPr/>
          <p:nvPr/>
        </p:nvCxnSpPr>
        <p:spPr>
          <a:xfrm>
            <a:off x="1172754" y="13578626"/>
            <a:ext cx="158313" cy="38375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4" name="Google Shape;287;p13">
            <a:extLst>
              <a:ext uri="{FF2B5EF4-FFF2-40B4-BE49-F238E27FC236}">
                <a16:creationId xmlns:a16="http://schemas.microsoft.com/office/drawing/2014/main" id="{D641D286-B8E9-423B-9BE8-FEE2A3D8B0D7}"/>
              </a:ext>
            </a:extLst>
          </p:cNvPr>
          <p:cNvCxnSpPr/>
          <p:nvPr/>
        </p:nvCxnSpPr>
        <p:spPr>
          <a:xfrm>
            <a:off x="4171029" y="9022659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5" name="Google Shape;307;p13">
            <a:extLst>
              <a:ext uri="{FF2B5EF4-FFF2-40B4-BE49-F238E27FC236}">
                <a16:creationId xmlns:a16="http://schemas.microsoft.com/office/drawing/2014/main" id="{47E2921A-FE50-40FF-AA10-427FC6E07ABA}"/>
              </a:ext>
            </a:extLst>
          </p:cNvPr>
          <p:cNvCxnSpPr/>
          <p:nvPr/>
        </p:nvCxnSpPr>
        <p:spPr>
          <a:xfrm rot="10800000">
            <a:off x="1723881" y="7612040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6" name="Google Shape;232;p13">
            <a:extLst>
              <a:ext uri="{FF2B5EF4-FFF2-40B4-BE49-F238E27FC236}">
                <a16:creationId xmlns:a16="http://schemas.microsoft.com/office/drawing/2014/main" id="{049CBB00-C8F3-4C41-9FD9-282D284AE011}"/>
              </a:ext>
            </a:extLst>
          </p:cNvPr>
          <p:cNvSpPr txBox="1"/>
          <p:nvPr/>
        </p:nvSpPr>
        <p:spPr>
          <a:xfrm>
            <a:off x="4294361" y="5611353"/>
            <a:ext cx="10070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1-1  Careers Interviews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7" name="Google Shape;175;p13">
            <a:extLst>
              <a:ext uri="{FF2B5EF4-FFF2-40B4-BE49-F238E27FC236}">
                <a16:creationId xmlns:a16="http://schemas.microsoft.com/office/drawing/2014/main" id="{3265BCA5-4B53-403E-A8DA-C36D7D7C3C38}"/>
              </a:ext>
            </a:extLst>
          </p:cNvPr>
          <p:cNvSpPr txBox="1"/>
          <p:nvPr/>
        </p:nvSpPr>
        <p:spPr>
          <a:xfrm>
            <a:off x="2853729" y="6604379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Advisor at parents evening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68" name="Google Shape;175;p13">
            <a:extLst>
              <a:ext uri="{FF2B5EF4-FFF2-40B4-BE49-F238E27FC236}">
                <a16:creationId xmlns:a16="http://schemas.microsoft.com/office/drawing/2014/main" id="{F0881199-EA53-48C5-9194-5402861A08A3}"/>
              </a:ext>
            </a:extLst>
          </p:cNvPr>
          <p:cNvSpPr txBox="1"/>
          <p:nvPr/>
        </p:nvSpPr>
        <p:spPr>
          <a:xfrm>
            <a:off x="2148581" y="11030969"/>
            <a:ext cx="1203441" cy="30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BBC Bitesize Careers and Apprenticeship Workshop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369" name="Google Shape;285;p13">
            <a:extLst>
              <a:ext uri="{FF2B5EF4-FFF2-40B4-BE49-F238E27FC236}">
                <a16:creationId xmlns:a16="http://schemas.microsoft.com/office/drawing/2014/main" id="{69F03320-9CEC-4519-984C-0E29529696A1}"/>
              </a:ext>
            </a:extLst>
          </p:cNvPr>
          <p:cNvCxnSpPr/>
          <p:nvPr/>
        </p:nvCxnSpPr>
        <p:spPr>
          <a:xfrm>
            <a:off x="2721922" y="11438725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2" name="Picture 11" descr="A close up of a street sign&#10;&#10;Description automatically generated">
            <a:extLst>
              <a:ext uri="{FF2B5EF4-FFF2-40B4-BE49-F238E27FC236}">
                <a16:creationId xmlns:a16="http://schemas.microsoft.com/office/drawing/2014/main" id="{E3D525A5-9F3D-43C0-A911-60116F2C2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58672" y="8480444"/>
            <a:ext cx="529488" cy="352992"/>
          </a:xfrm>
          <a:prstGeom prst="rect">
            <a:avLst/>
          </a:prstGeom>
        </p:spPr>
      </p:pic>
      <p:cxnSp>
        <p:nvCxnSpPr>
          <p:cNvPr id="372" name="Google Shape;303;p13">
            <a:extLst>
              <a:ext uri="{FF2B5EF4-FFF2-40B4-BE49-F238E27FC236}">
                <a16:creationId xmlns:a16="http://schemas.microsoft.com/office/drawing/2014/main" id="{8BC4D4D8-35EA-45DB-80B4-7DD13B6E6780}"/>
              </a:ext>
            </a:extLst>
          </p:cNvPr>
          <p:cNvCxnSpPr/>
          <p:nvPr/>
        </p:nvCxnSpPr>
        <p:spPr>
          <a:xfrm flipH="1" flipV="1">
            <a:off x="4936851" y="7551529"/>
            <a:ext cx="9163" cy="45561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3" name="Google Shape;332;p13">
            <a:extLst>
              <a:ext uri="{FF2B5EF4-FFF2-40B4-BE49-F238E27FC236}">
                <a16:creationId xmlns:a16="http://schemas.microsoft.com/office/drawing/2014/main" id="{ED7FDEED-4DC5-4B3F-A59C-365B4F10C3C3}"/>
              </a:ext>
            </a:extLst>
          </p:cNvPr>
          <p:cNvCxnSpPr/>
          <p:nvPr/>
        </p:nvCxnSpPr>
        <p:spPr>
          <a:xfrm rot="10800000">
            <a:off x="4821385" y="5294123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74" name="Picture 373" descr="A close up of a street sign&#10;&#10;Description automatically generated">
            <a:extLst>
              <a:ext uri="{FF2B5EF4-FFF2-40B4-BE49-F238E27FC236}">
                <a16:creationId xmlns:a16="http://schemas.microsoft.com/office/drawing/2014/main" id="{BCB3819D-5309-4D5E-BF78-CFB9AA2E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37411" y="5607057"/>
            <a:ext cx="787493" cy="524995"/>
          </a:xfrm>
          <a:prstGeom prst="rect">
            <a:avLst/>
          </a:prstGeom>
        </p:spPr>
      </p:pic>
      <p:sp>
        <p:nvSpPr>
          <p:cNvPr id="375" name="Google Shape;175;p13">
            <a:extLst>
              <a:ext uri="{FF2B5EF4-FFF2-40B4-BE49-F238E27FC236}">
                <a16:creationId xmlns:a16="http://schemas.microsoft.com/office/drawing/2014/main" id="{2558FDD1-706D-4946-AE47-722C1EE3635D}"/>
              </a:ext>
            </a:extLst>
          </p:cNvPr>
          <p:cNvSpPr txBox="1"/>
          <p:nvPr/>
        </p:nvSpPr>
        <p:spPr>
          <a:xfrm>
            <a:off x="8095459" y="6165863"/>
            <a:ext cx="1087409" cy="22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Advisor at parents evening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77" name="Google Shape;131;p13">
            <a:extLst>
              <a:ext uri="{FF2B5EF4-FFF2-40B4-BE49-F238E27FC236}">
                <a16:creationId xmlns:a16="http://schemas.microsoft.com/office/drawing/2014/main" id="{9AFBBEE4-C156-468D-BB67-41D171D66A9F}"/>
              </a:ext>
            </a:extLst>
          </p:cNvPr>
          <p:cNvSpPr txBox="1"/>
          <p:nvPr/>
        </p:nvSpPr>
        <p:spPr>
          <a:xfrm>
            <a:off x="6726464" y="1641131"/>
            <a:ext cx="776051" cy="27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Independent Living Unit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Diversity in the workplace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Equality Act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Rights at Work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78" name="Google Shape;342;p13">
            <a:extLst>
              <a:ext uri="{FF2B5EF4-FFF2-40B4-BE49-F238E27FC236}">
                <a16:creationId xmlns:a16="http://schemas.microsoft.com/office/drawing/2014/main" id="{2166E774-3E2D-4C13-BCE2-EA64F815D011}"/>
              </a:ext>
            </a:extLst>
          </p:cNvPr>
          <p:cNvCxnSpPr/>
          <p:nvPr/>
        </p:nvCxnSpPr>
        <p:spPr>
          <a:xfrm>
            <a:off x="7355764" y="480449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4609" y="17092840"/>
            <a:ext cx="713140" cy="366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7023" y="15435147"/>
            <a:ext cx="827624" cy="417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5163" y="12919476"/>
            <a:ext cx="820637" cy="408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8837" y="14831043"/>
            <a:ext cx="962697" cy="577619"/>
          </a:xfrm>
          <a:prstGeom prst="rect">
            <a:avLst/>
          </a:prstGeom>
        </p:spPr>
      </p:pic>
      <p:cxnSp>
        <p:nvCxnSpPr>
          <p:cNvPr id="358" name="Google Shape;257;p13"/>
          <p:cNvCxnSpPr/>
          <p:nvPr/>
        </p:nvCxnSpPr>
        <p:spPr>
          <a:xfrm rot="10800000">
            <a:off x="5996986" y="14089457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6380" y="12501433"/>
            <a:ext cx="583748" cy="46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22476" y="12504872"/>
            <a:ext cx="605105" cy="3737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7660" y="11159299"/>
            <a:ext cx="795467" cy="341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4967" y="12437680"/>
            <a:ext cx="817672" cy="4916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800000" flipH="1">
            <a:off x="6382420" y="13500330"/>
            <a:ext cx="95982" cy="5094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4320" y="13006862"/>
            <a:ext cx="646057" cy="3079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C78D8-FF58-4B51-98D7-1736FDE18BD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1125" y="14181485"/>
            <a:ext cx="79255" cy="4206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B9DDAF5-B587-4F6E-817E-FC3850080D15}"/>
              </a:ext>
            </a:extLst>
          </p:cNvPr>
          <p:cNvSpPr txBox="1"/>
          <p:nvPr/>
        </p:nvSpPr>
        <p:spPr>
          <a:xfrm>
            <a:off x="6363677" y="14630712"/>
            <a:ext cx="78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Curricular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F7386005-8169-432E-9C19-553D4DEBDE0F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847" t="3698" b="10027"/>
          <a:stretch/>
        </p:blipFill>
        <p:spPr>
          <a:xfrm>
            <a:off x="7129459" y="14789033"/>
            <a:ext cx="828263" cy="466996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CD24F5AD-3B4E-4B1F-B3F0-D45B9A13E6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0048607">
            <a:off x="476596" y="14896644"/>
            <a:ext cx="207282" cy="4328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8F961C9-A04B-465D-906C-B0F3097D3BCE}"/>
              </a:ext>
            </a:extLst>
          </p:cNvPr>
          <p:cNvSpPr txBox="1"/>
          <p:nvPr/>
        </p:nvSpPr>
        <p:spPr>
          <a:xfrm>
            <a:off x="8279053" y="14557277"/>
            <a:ext cx="66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growth mindset, target setting, behaviour to achieve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ADB8990-083F-4BB9-8845-EE2E41FDC3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441728" flipH="1">
            <a:off x="8324320" y="14104132"/>
            <a:ext cx="84158" cy="43823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3C5826-83AE-4BCB-8321-973E9FA095F0}"/>
              </a:ext>
            </a:extLst>
          </p:cNvPr>
          <p:cNvSpPr txBox="1"/>
          <p:nvPr/>
        </p:nvSpPr>
        <p:spPr>
          <a:xfrm>
            <a:off x="328389" y="9691311"/>
            <a:ext cx="6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 Assembly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596A78-0E27-4D70-81E2-2DD53E44460F}"/>
              </a:ext>
            </a:extLst>
          </p:cNvPr>
          <p:cNvSpPr txBox="1"/>
          <p:nvPr/>
        </p:nvSpPr>
        <p:spPr>
          <a:xfrm>
            <a:off x="691134" y="8833757"/>
            <a:ext cx="76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control of my future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57DFD9A-7A47-4D77-88CB-04BC0A450E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7920" y="8594303"/>
            <a:ext cx="933118" cy="4191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5AD0A02-1B33-4E95-BAD4-3655D528B47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8787133">
            <a:off x="1225910" y="9243860"/>
            <a:ext cx="79255" cy="39627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DE5F097-AF11-4029-A3AC-B7BA6862AE30}"/>
              </a:ext>
            </a:extLst>
          </p:cNvPr>
          <p:cNvSpPr txBox="1"/>
          <p:nvPr/>
        </p:nvSpPr>
        <p:spPr>
          <a:xfrm>
            <a:off x="3591784" y="10031680"/>
            <a:ext cx="803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 Presentations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D8B9596-5CDD-469F-8D0F-A436BA3C40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90163" y="14178407"/>
            <a:ext cx="988545" cy="4458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45BFE05-2364-4EA5-A4FF-00DAB59EC2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748" y="13722796"/>
            <a:ext cx="775185" cy="34959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188E2C7-6E98-43CB-8E91-32B4A1C05EFD}"/>
              </a:ext>
            </a:extLst>
          </p:cNvPr>
          <p:cNvSpPr txBox="1"/>
          <p:nvPr/>
        </p:nvSpPr>
        <p:spPr>
          <a:xfrm>
            <a:off x="38886" y="14067887"/>
            <a:ext cx="68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C5BC44E-A0C3-4DCE-9365-409183B03D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27022" y="8448906"/>
            <a:ext cx="932769" cy="42066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0B101E5-A658-4A20-BABB-87A588B5A232}"/>
              </a:ext>
            </a:extLst>
          </p:cNvPr>
          <p:cNvCxnSpPr/>
          <p:nvPr/>
        </p:nvCxnSpPr>
        <p:spPr>
          <a:xfrm flipH="1" flipV="1">
            <a:off x="5130800" y="8629650"/>
            <a:ext cx="3118" cy="6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F2B45BD-C3F3-40C2-8BBF-F9D37951B4AA}"/>
              </a:ext>
            </a:extLst>
          </p:cNvPr>
          <p:cNvSpPr txBox="1"/>
          <p:nvPr/>
        </p:nvSpPr>
        <p:spPr>
          <a:xfrm>
            <a:off x="7905263" y="8106147"/>
            <a:ext cx="62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Curricular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E5100A0-E9CB-4618-AB7E-5AAB39B835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60733" y="10403870"/>
            <a:ext cx="932769" cy="4206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33CF61B-43DF-4AE4-89D3-1E9413BD62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1751" y="14112930"/>
            <a:ext cx="377985" cy="4877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0FB5446-7F6A-416A-9888-15814DE5A6F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12373" y="10554340"/>
            <a:ext cx="710090" cy="320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695337-07CA-467B-A8C5-54121A5BD712}"/>
              </a:ext>
            </a:extLst>
          </p:cNvPr>
          <p:cNvSpPr txBox="1"/>
          <p:nvPr/>
        </p:nvSpPr>
        <p:spPr>
          <a:xfrm>
            <a:off x="6146902" y="6597721"/>
            <a:ext cx="8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 -  Year 10  Journey &amp; LMI</a:t>
            </a:r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665462AF-7BDA-4600-B6FB-291C60D7FC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1056" y="6570399"/>
            <a:ext cx="408467" cy="79255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7BBE4ACD-D322-40FB-AE44-6C4A5860AC25}"/>
              </a:ext>
            </a:extLst>
          </p:cNvPr>
          <p:cNvSpPr txBox="1"/>
          <p:nvPr/>
        </p:nvSpPr>
        <p:spPr>
          <a:xfrm>
            <a:off x="69624" y="6472739"/>
            <a:ext cx="780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of E Expeditions</a:t>
            </a:r>
          </a:p>
        </p:txBody>
      </p:sp>
      <p:pic>
        <p:nvPicPr>
          <p:cNvPr id="240" name="Picture 239">
            <a:extLst>
              <a:ext uri="{FF2B5EF4-FFF2-40B4-BE49-F238E27FC236}">
                <a16:creationId xmlns:a16="http://schemas.microsoft.com/office/drawing/2014/main" id="{4E8CCCB5-5C1A-4241-9093-EC2ACD5F522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77780" y="8451538"/>
            <a:ext cx="952442" cy="492364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3614F3B6-C3CB-4F19-9D0E-49EBEEA82AB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05624" y="8073035"/>
            <a:ext cx="932769" cy="4206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8EEA5A-28D8-44EE-9797-52DDB736240B}"/>
              </a:ext>
            </a:extLst>
          </p:cNvPr>
          <p:cNvSpPr txBox="1"/>
          <p:nvPr/>
        </p:nvSpPr>
        <p:spPr>
          <a:xfrm>
            <a:off x="3039987" y="7821613"/>
            <a:ext cx="143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Study Skills, Time Management, STEM Careers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9E81A7C-5669-46F7-BF98-11870C08A59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32044" y="5368824"/>
            <a:ext cx="506993" cy="26324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8C3AEC0-68A7-42AF-A66D-F1151A971C96}"/>
              </a:ext>
            </a:extLst>
          </p:cNvPr>
          <p:cNvSpPr txBox="1"/>
          <p:nvPr/>
        </p:nvSpPr>
        <p:spPr>
          <a:xfrm>
            <a:off x="4599324" y="413443"/>
            <a:ext cx="91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1:1 support for CV Writing &amp; Applications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6FBE5D-D4DF-4D44-9B95-130B16DC1001}"/>
              </a:ext>
            </a:extLst>
          </p:cNvPr>
          <p:cNvSpPr txBox="1"/>
          <p:nvPr/>
        </p:nvSpPr>
        <p:spPr>
          <a:xfrm>
            <a:off x="6126601" y="13136829"/>
            <a:ext cx="732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Careers Activity Log</a:t>
            </a:r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61330" y="12873810"/>
            <a:ext cx="907554" cy="4300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11140" y="10759419"/>
            <a:ext cx="812028" cy="3814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81854" y="14791564"/>
            <a:ext cx="697995" cy="697995"/>
          </a:xfrm>
          <a:prstGeom prst="rect">
            <a:avLst/>
          </a:prstGeom>
        </p:spPr>
      </p:pic>
      <p:pic>
        <p:nvPicPr>
          <p:cNvPr id="55" name="Picture 54" descr="A logo for a company">
            <a:extLst>
              <a:ext uri="{FF2B5EF4-FFF2-40B4-BE49-F238E27FC236}">
                <a16:creationId xmlns:a16="http://schemas.microsoft.com/office/drawing/2014/main" id="{67D37061-CB60-2AAC-D696-D0C42AEDAF5E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rcRect l="30878" t="25985" r="30564" b="22227"/>
          <a:stretch/>
        </p:blipFill>
        <p:spPr>
          <a:xfrm>
            <a:off x="4986946" y="8705859"/>
            <a:ext cx="502121" cy="354069"/>
          </a:xfrm>
          <a:prstGeom prst="rect">
            <a:avLst/>
          </a:prstGeom>
        </p:spPr>
      </p:pic>
      <p:pic>
        <p:nvPicPr>
          <p:cNvPr id="1026" name="Picture 2" descr="Gateacre School on Twitter: &quot;Our #careersfair is underway! Lovely to ...">
            <a:extLst>
              <a:ext uri="{FF2B5EF4-FFF2-40B4-BE49-F238E27FC236}">
                <a16:creationId xmlns:a16="http://schemas.microsoft.com/office/drawing/2014/main" id="{2D67DCD6-A708-A5A3-6BA3-5B5224F9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34" y="5724525"/>
            <a:ext cx="817372" cy="6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A screenshot of a computer&#10;&#10;Description automatically generated">
            <a:extLst>
              <a:ext uri="{FF2B5EF4-FFF2-40B4-BE49-F238E27FC236}">
                <a16:creationId xmlns:a16="http://schemas.microsoft.com/office/drawing/2014/main" id="{8672042D-2403-F73A-924B-99BE62000C0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39768" y="10219673"/>
            <a:ext cx="698720" cy="497564"/>
          </a:xfrm>
          <a:prstGeom prst="rect">
            <a:avLst/>
          </a:prstGeom>
        </p:spPr>
      </p:pic>
      <p:pic>
        <p:nvPicPr>
          <p:cNvPr id="80" name="Picture 7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549CFA-0BA1-A224-4A0A-462380833D3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60550" y="5065557"/>
            <a:ext cx="360880" cy="36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Picture 8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CDC1748-7272-CB69-0AB9-196FE58A7BB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52814" y="5062327"/>
            <a:ext cx="986288" cy="446814"/>
          </a:xfrm>
          <a:prstGeom prst="rect">
            <a:avLst/>
          </a:prstGeom>
        </p:spPr>
      </p:pic>
      <p:sp>
        <p:nvSpPr>
          <p:cNvPr id="85" name="AutoShape 6" descr="Standard Chartered">
            <a:extLst>
              <a:ext uri="{FF2B5EF4-FFF2-40B4-BE49-F238E27FC236}">
                <a16:creationId xmlns:a16="http://schemas.microsoft.com/office/drawing/2014/main" id="{C96FB41A-1531-4E1B-8F6B-48E304D3D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AutoShape 10" descr="Standard Chartered">
            <a:hlinkClick r:id="rId39"/>
            <a:extLst>
              <a:ext uri="{FF2B5EF4-FFF2-40B4-BE49-F238E27FC236}">
                <a16:creationId xmlns:a16="http://schemas.microsoft.com/office/drawing/2014/main" id="{502FFBA5-29D7-BA22-599B-6EE87125E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30588" y="5004314"/>
            <a:ext cx="2705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9" name="Picture 138" descr="A close-up of a logo&#10;&#10;Description automatically generated">
            <a:extLst>
              <a:ext uri="{FF2B5EF4-FFF2-40B4-BE49-F238E27FC236}">
                <a16:creationId xmlns:a16="http://schemas.microsoft.com/office/drawing/2014/main" id="{1F99EE89-9220-1333-6EDD-E81BEA01ECD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628206" y="9610337"/>
            <a:ext cx="820574" cy="359842"/>
          </a:xfrm>
          <a:prstGeom prst="rect">
            <a:avLst/>
          </a:prstGeom>
        </p:spPr>
      </p:pic>
      <p:pic>
        <p:nvPicPr>
          <p:cNvPr id="146" name="Picture 14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7B13300-AB03-E3C3-3EC0-1B634F3EE13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095305" y="3228688"/>
            <a:ext cx="1201856" cy="241494"/>
          </a:xfrm>
          <a:prstGeom prst="rect">
            <a:avLst/>
          </a:prstGeom>
        </p:spPr>
      </p:pic>
      <p:pic>
        <p:nvPicPr>
          <p:cNvPr id="163" name="Picture 162" descr="A yellow background with white letters&#10;&#10;Description automatically generated">
            <a:extLst>
              <a:ext uri="{FF2B5EF4-FFF2-40B4-BE49-F238E27FC236}">
                <a16:creationId xmlns:a16="http://schemas.microsoft.com/office/drawing/2014/main" id="{51C67B77-D6B8-0259-2C9E-BD5DA1C05748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915415" y="2156536"/>
            <a:ext cx="569820" cy="237886"/>
          </a:xfrm>
          <a:prstGeom prst="rect">
            <a:avLst/>
          </a:prstGeom>
        </p:spPr>
      </p:pic>
      <p:pic>
        <p:nvPicPr>
          <p:cNvPr id="170" name="Picture 169" descr="A group of people in a restaurant&#10;&#10;Description automatically generated">
            <a:extLst>
              <a:ext uri="{FF2B5EF4-FFF2-40B4-BE49-F238E27FC236}">
                <a16:creationId xmlns:a16="http://schemas.microsoft.com/office/drawing/2014/main" id="{CDBDE908-3A3C-D6BA-227A-FA4DC293D64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503195" y="2426495"/>
            <a:ext cx="556265" cy="246116"/>
          </a:xfrm>
          <a:prstGeom prst="rect">
            <a:avLst/>
          </a:prstGeom>
        </p:spPr>
      </p:pic>
      <p:pic>
        <p:nvPicPr>
          <p:cNvPr id="181" name="Picture 180" descr="A group of people on a path&#10;&#10;Description automatically generated">
            <a:extLst>
              <a:ext uri="{FF2B5EF4-FFF2-40B4-BE49-F238E27FC236}">
                <a16:creationId xmlns:a16="http://schemas.microsoft.com/office/drawing/2014/main" id="{921891E8-2406-5826-1F1F-9BA8663A7CE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009892" y="7760454"/>
            <a:ext cx="558905" cy="545019"/>
          </a:xfrm>
          <a:prstGeom prst="rect">
            <a:avLst/>
          </a:prstGeom>
        </p:spPr>
      </p:pic>
      <p:pic>
        <p:nvPicPr>
          <p:cNvPr id="183" name="Picture 182" descr="A diagram of different types of skills&#10;&#10;Description automatically generated with medium confidence">
            <a:extLst>
              <a:ext uri="{FF2B5EF4-FFF2-40B4-BE49-F238E27FC236}">
                <a16:creationId xmlns:a16="http://schemas.microsoft.com/office/drawing/2014/main" id="{6877410B-43CD-A082-7D5F-672C1FA8D6F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949519" y="12498796"/>
            <a:ext cx="948441" cy="832586"/>
          </a:xfrm>
          <a:prstGeom prst="rect">
            <a:avLst/>
          </a:prstGeom>
        </p:spPr>
      </p:pic>
      <p:pic>
        <p:nvPicPr>
          <p:cNvPr id="185" name="Picture 18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188C293C-5FE3-C7CF-8A5B-EE0F48873A2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099087" y="-1366750"/>
            <a:ext cx="2284792" cy="1066477"/>
          </a:xfrm>
          <a:prstGeom prst="rect">
            <a:avLst/>
          </a:prstGeom>
        </p:spPr>
      </p:pic>
      <p:pic>
        <p:nvPicPr>
          <p:cNvPr id="1025" name="Picture 1024" descr="A yellow and blue logo&#10;&#10;Description automatically generated">
            <a:extLst>
              <a:ext uri="{FF2B5EF4-FFF2-40B4-BE49-F238E27FC236}">
                <a16:creationId xmlns:a16="http://schemas.microsoft.com/office/drawing/2014/main" id="{C82EC53B-26E7-F644-8207-0695027A6DF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4119" y="3738283"/>
            <a:ext cx="855336" cy="1490865"/>
          </a:xfrm>
          <a:prstGeom prst="rect">
            <a:avLst/>
          </a:prstGeom>
        </p:spPr>
      </p:pic>
      <p:pic>
        <p:nvPicPr>
          <p:cNvPr id="191" name="Picture 190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18F9026A-A554-DFB9-FBE0-476A396E1EA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849783" y="9502246"/>
            <a:ext cx="1209677" cy="982862"/>
          </a:xfrm>
          <a:prstGeom prst="rect">
            <a:avLst/>
          </a:prstGeom>
        </p:spPr>
      </p:pic>
      <p:cxnSp>
        <p:nvCxnSpPr>
          <p:cNvPr id="1030" name="Google Shape;119;p13">
            <a:extLst>
              <a:ext uri="{FF2B5EF4-FFF2-40B4-BE49-F238E27FC236}">
                <a16:creationId xmlns:a16="http://schemas.microsoft.com/office/drawing/2014/main" id="{B52C5CA5-9ECB-2E25-65B0-5956D7E7EFA0}"/>
              </a:ext>
            </a:extLst>
          </p:cNvPr>
          <p:cNvCxnSpPr/>
          <p:nvPr/>
        </p:nvCxnSpPr>
        <p:spPr>
          <a:xfrm rot="10800000">
            <a:off x="4124281" y="16260942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31" name="Google Shape;119;p13">
            <a:extLst>
              <a:ext uri="{FF2B5EF4-FFF2-40B4-BE49-F238E27FC236}">
                <a16:creationId xmlns:a16="http://schemas.microsoft.com/office/drawing/2014/main" id="{B30C4A0E-2C72-89A3-84F7-40EF3F08224A}"/>
              </a:ext>
            </a:extLst>
          </p:cNvPr>
          <p:cNvCxnSpPr/>
          <p:nvPr/>
        </p:nvCxnSpPr>
        <p:spPr>
          <a:xfrm rot="10800000">
            <a:off x="4638968" y="16274968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32" name="Google Shape;189;p13">
            <a:extLst>
              <a:ext uri="{FF2B5EF4-FFF2-40B4-BE49-F238E27FC236}">
                <a16:creationId xmlns:a16="http://schemas.microsoft.com/office/drawing/2014/main" id="{B88BCFE1-4303-CE54-5211-D3BB3593245E}"/>
              </a:ext>
            </a:extLst>
          </p:cNvPr>
          <p:cNvSpPr txBox="1"/>
          <p:nvPr/>
        </p:nvSpPr>
        <p:spPr>
          <a:xfrm>
            <a:off x="4389609" y="16629965"/>
            <a:ext cx="629745" cy="42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our open evening</a:t>
            </a:r>
            <a:endParaRPr b="1" dirty="0"/>
          </a:p>
        </p:txBody>
      </p:sp>
      <p:cxnSp>
        <p:nvCxnSpPr>
          <p:cNvPr id="1033" name="Google Shape;192;p13">
            <a:extLst>
              <a:ext uri="{FF2B5EF4-FFF2-40B4-BE49-F238E27FC236}">
                <a16:creationId xmlns:a16="http://schemas.microsoft.com/office/drawing/2014/main" id="{0A5EA209-DC21-8EE8-411F-137016BD090C}"/>
              </a:ext>
            </a:extLst>
          </p:cNvPr>
          <p:cNvCxnSpPr/>
          <p:nvPr/>
        </p:nvCxnSpPr>
        <p:spPr>
          <a:xfrm rot="10800000">
            <a:off x="2893096" y="16299745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34" name="Google Shape;118;p13">
            <a:extLst>
              <a:ext uri="{FF2B5EF4-FFF2-40B4-BE49-F238E27FC236}">
                <a16:creationId xmlns:a16="http://schemas.microsoft.com/office/drawing/2014/main" id="{961FEA0D-EA72-165D-9F4D-D69DB1EA23FE}"/>
              </a:ext>
            </a:extLst>
          </p:cNvPr>
          <p:cNvSpPr txBox="1"/>
          <p:nvPr/>
        </p:nvSpPr>
        <p:spPr>
          <a:xfrm>
            <a:off x="2663049" y="16694916"/>
            <a:ext cx="6397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School</a:t>
            </a:r>
            <a:endParaRPr b="1" dirty="0"/>
          </a:p>
        </p:txBody>
      </p:sp>
      <p:cxnSp>
        <p:nvCxnSpPr>
          <p:cNvPr id="1035" name="Google Shape;192;p13">
            <a:extLst>
              <a:ext uri="{FF2B5EF4-FFF2-40B4-BE49-F238E27FC236}">
                <a16:creationId xmlns:a16="http://schemas.microsoft.com/office/drawing/2014/main" id="{132F0098-9E69-5029-0E63-B6AAB953F8FD}"/>
              </a:ext>
            </a:extLst>
          </p:cNvPr>
          <p:cNvCxnSpPr/>
          <p:nvPr/>
        </p:nvCxnSpPr>
        <p:spPr>
          <a:xfrm rot="10800000">
            <a:off x="2346320" y="16279609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36" name="Google Shape;118;p13">
            <a:extLst>
              <a:ext uri="{FF2B5EF4-FFF2-40B4-BE49-F238E27FC236}">
                <a16:creationId xmlns:a16="http://schemas.microsoft.com/office/drawing/2014/main" id="{FE1D94FE-F2E2-B443-528D-B715A3A5EDC6}"/>
              </a:ext>
            </a:extLst>
          </p:cNvPr>
          <p:cNvSpPr txBox="1"/>
          <p:nvPr/>
        </p:nvSpPr>
        <p:spPr>
          <a:xfrm>
            <a:off x="2106125" y="16695613"/>
            <a:ext cx="6397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events</a:t>
            </a:r>
            <a:endParaRPr b="1" dirty="0"/>
          </a:p>
        </p:txBody>
      </p:sp>
      <p:pic>
        <p:nvPicPr>
          <p:cNvPr id="1038" name="Picture 1037" descr="A group of people sitting at a table">
            <a:extLst>
              <a:ext uri="{FF2B5EF4-FFF2-40B4-BE49-F238E27FC236}">
                <a16:creationId xmlns:a16="http://schemas.microsoft.com/office/drawing/2014/main" id="{96128AF1-EFE5-C36C-A8FA-767C421A6A9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1155720" y="11002551"/>
            <a:ext cx="970401" cy="749904"/>
          </a:xfrm>
          <a:prstGeom prst="rect">
            <a:avLst/>
          </a:prstGeom>
        </p:spPr>
      </p:pic>
      <p:pic>
        <p:nvPicPr>
          <p:cNvPr id="1042" name="Picture 1041" descr="A logo of a christian school&#10;&#10;Description automatically generated">
            <a:extLst>
              <a:ext uri="{FF2B5EF4-FFF2-40B4-BE49-F238E27FC236}">
                <a16:creationId xmlns:a16="http://schemas.microsoft.com/office/drawing/2014/main" id="{38BC837C-F793-F8AF-1172-53F16FE11E2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837473B0-CC2E-450A-ABE3-18F120FF3D39}">
                <a1611:picAttrSrcUrl xmlns:a1611="http://schemas.microsoft.com/office/drawing/2016/11/main" r:id="rId51"/>
              </a:ext>
            </a:extLst>
          </a:blip>
          <a:stretch>
            <a:fillRect/>
          </a:stretch>
        </p:blipFill>
        <p:spPr>
          <a:xfrm>
            <a:off x="160206" y="188620"/>
            <a:ext cx="696662" cy="1062409"/>
          </a:xfrm>
          <a:prstGeom prst="rect">
            <a:avLst/>
          </a:prstGeom>
        </p:spPr>
      </p:pic>
      <p:sp>
        <p:nvSpPr>
          <p:cNvPr id="1051" name="Google Shape;100;p13">
            <a:extLst>
              <a:ext uri="{FF2B5EF4-FFF2-40B4-BE49-F238E27FC236}">
                <a16:creationId xmlns:a16="http://schemas.microsoft.com/office/drawing/2014/main" id="{7BBAFB05-9FCD-61FF-8FF9-CEEA6252EE2A}"/>
              </a:ext>
            </a:extLst>
          </p:cNvPr>
          <p:cNvSpPr/>
          <p:nvPr/>
        </p:nvSpPr>
        <p:spPr>
          <a:xfrm rot="16200000">
            <a:off x="487783" y="1103097"/>
            <a:ext cx="2611450" cy="2304152"/>
          </a:xfrm>
          <a:prstGeom prst="blockArc">
            <a:avLst>
              <a:gd name="adj1" fmla="val 10794188"/>
              <a:gd name="adj2" fmla="val 116804"/>
              <a:gd name="adj3" fmla="val 2793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1;p13">
            <a:extLst>
              <a:ext uri="{FF2B5EF4-FFF2-40B4-BE49-F238E27FC236}">
                <a16:creationId xmlns:a16="http://schemas.microsoft.com/office/drawing/2014/main" id="{018FE823-DD34-D874-7308-DE4B5F05E08F}"/>
              </a:ext>
            </a:extLst>
          </p:cNvPr>
          <p:cNvSpPr/>
          <p:nvPr/>
        </p:nvSpPr>
        <p:spPr>
          <a:xfrm>
            <a:off x="1707591" y="953577"/>
            <a:ext cx="6529820" cy="6483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12;p13">
            <a:extLst>
              <a:ext uri="{FF2B5EF4-FFF2-40B4-BE49-F238E27FC236}">
                <a16:creationId xmlns:a16="http://schemas.microsoft.com/office/drawing/2014/main" id="{8C56E797-44FD-C199-F6A8-EEC359C258B4}"/>
              </a:ext>
            </a:extLst>
          </p:cNvPr>
          <p:cNvSpPr/>
          <p:nvPr/>
        </p:nvSpPr>
        <p:spPr>
          <a:xfrm>
            <a:off x="555664" y="1423575"/>
            <a:ext cx="872974" cy="8005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13;p13">
            <a:extLst>
              <a:ext uri="{FF2B5EF4-FFF2-40B4-BE49-F238E27FC236}">
                <a16:creationId xmlns:a16="http://schemas.microsoft.com/office/drawing/2014/main" id="{04C3CCFD-2068-9B02-926D-EC8030E28F14}"/>
              </a:ext>
            </a:extLst>
          </p:cNvPr>
          <p:cNvSpPr/>
          <p:nvPr/>
        </p:nvSpPr>
        <p:spPr>
          <a:xfrm>
            <a:off x="645311" y="1495316"/>
            <a:ext cx="712400" cy="65860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13</a:t>
            </a:r>
            <a:endParaRPr sz="1200" dirty="0"/>
          </a:p>
        </p:txBody>
      </p:sp>
      <p:sp>
        <p:nvSpPr>
          <p:cNvPr id="1045" name="Google Shape;112;p13">
            <a:extLst>
              <a:ext uri="{FF2B5EF4-FFF2-40B4-BE49-F238E27FC236}">
                <a16:creationId xmlns:a16="http://schemas.microsoft.com/office/drawing/2014/main" id="{2D814B0E-C8E6-B952-D24E-8B707C7DD14E}"/>
              </a:ext>
            </a:extLst>
          </p:cNvPr>
          <p:cNvSpPr/>
          <p:nvPr/>
        </p:nvSpPr>
        <p:spPr>
          <a:xfrm>
            <a:off x="7407773" y="1993991"/>
            <a:ext cx="1163790" cy="119496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13;p13">
            <a:extLst>
              <a:ext uri="{FF2B5EF4-FFF2-40B4-BE49-F238E27FC236}">
                <a16:creationId xmlns:a16="http://schemas.microsoft.com/office/drawing/2014/main" id="{BD20F1B4-90BA-B9B4-5302-77835AC1CDEF}"/>
              </a:ext>
            </a:extLst>
          </p:cNvPr>
          <p:cNvSpPr/>
          <p:nvPr/>
        </p:nvSpPr>
        <p:spPr>
          <a:xfrm>
            <a:off x="7562588" y="2125951"/>
            <a:ext cx="862810" cy="93719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12</a:t>
            </a:r>
            <a:endParaRPr sz="1800" dirty="0"/>
          </a:p>
        </p:txBody>
      </p:sp>
      <p:cxnSp>
        <p:nvCxnSpPr>
          <p:cNvPr id="1053" name="Google Shape;343;p13">
            <a:extLst>
              <a:ext uri="{FF2B5EF4-FFF2-40B4-BE49-F238E27FC236}">
                <a16:creationId xmlns:a16="http://schemas.microsoft.com/office/drawing/2014/main" id="{BCB47CF7-774C-B09D-0801-89DE128A5DC6}"/>
              </a:ext>
            </a:extLst>
          </p:cNvPr>
          <p:cNvCxnSpPr/>
          <p:nvPr/>
        </p:nvCxnSpPr>
        <p:spPr>
          <a:xfrm>
            <a:off x="3630685" y="2750090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54" name="Google Shape;326;p13">
            <a:extLst>
              <a:ext uri="{FF2B5EF4-FFF2-40B4-BE49-F238E27FC236}">
                <a16:creationId xmlns:a16="http://schemas.microsoft.com/office/drawing/2014/main" id="{B81BFD33-F9F2-981A-E9F8-D3D95799B569}"/>
              </a:ext>
            </a:extLst>
          </p:cNvPr>
          <p:cNvSpPr txBox="1"/>
          <p:nvPr/>
        </p:nvSpPr>
        <p:spPr>
          <a:xfrm>
            <a:off x="7789253" y="810401"/>
            <a:ext cx="1495639" cy="982962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Destinations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Apprenticeship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Apprenticeship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5" name="Google Shape;343;p13">
            <a:extLst>
              <a:ext uri="{FF2B5EF4-FFF2-40B4-BE49-F238E27FC236}">
                <a16:creationId xmlns:a16="http://schemas.microsoft.com/office/drawing/2014/main" id="{D375F7DE-2D2E-6175-3691-01A4FFD02AA6}"/>
              </a:ext>
            </a:extLst>
          </p:cNvPr>
          <p:cNvCxnSpPr/>
          <p:nvPr/>
        </p:nvCxnSpPr>
        <p:spPr>
          <a:xfrm>
            <a:off x="1756106" y="255032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57" name="Google Shape;340;p13">
            <a:extLst>
              <a:ext uri="{FF2B5EF4-FFF2-40B4-BE49-F238E27FC236}">
                <a16:creationId xmlns:a16="http://schemas.microsoft.com/office/drawing/2014/main" id="{8FD99358-11E9-CCF1-B834-900C827C273E}"/>
              </a:ext>
            </a:extLst>
          </p:cNvPr>
          <p:cNvCxnSpPr/>
          <p:nvPr/>
        </p:nvCxnSpPr>
        <p:spPr>
          <a:xfrm>
            <a:off x="4475917" y="4651118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58" name="Google Shape;339;p13">
            <a:extLst>
              <a:ext uri="{FF2B5EF4-FFF2-40B4-BE49-F238E27FC236}">
                <a16:creationId xmlns:a16="http://schemas.microsoft.com/office/drawing/2014/main" id="{59E0B6B2-573D-AB50-16B4-1BF99450C228}"/>
              </a:ext>
            </a:extLst>
          </p:cNvPr>
          <p:cNvCxnSpPr/>
          <p:nvPr/>
        </p:nvCxnSpPr>
        <p:spPr>
          <a:xfrm>
            <a:off x="2277746" y="4696978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59" name="Google Shape;131;p13">
            <a:extLst>
              <a:ext uri="{FF2B5EF4-FFF2-40B4-BE49-F238E27FC236}">
                <a16:creationId xmlns:a16="http://schemas.microsoft.com/office/drawing/2014/main" id="{D6AA3E6D-3499-7FBC-B406-8946520DB7F2}"/>
              </a:ext>
            </a:extLst>
          </p:cNvPr>
          <p:cNvSpPr txBox="1"/>
          <p:nvPr/>
        </p:nvSpPr>
        <p:spPr>
          <a:xfrm>
            <a:off x="1966453" y="4124956"/>
            <a:ext cx="6498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Transition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Year 11 Preparing to be successful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1060" name="Google Shape;341;p13">
            <a:extLst>
              <a:ext uri="{FF2B5EF4-FFF2-40B4-BE49-F238E27FC236}">
                <a16:creationId xmlns:a16="http://schemas.microsoft.com/office/drawing/2014/main" id="{187E0304-A7F6-8116-9C21-884F94699BC6}"/>
              </a:ext>
            </a:extLst>
          </p:cNvPr>
          <p:cNvCxnSpPr/>
          <p:nvPr/>
        </p:nvCxnSpPr>
        <p:spPr>
          <a:xfrm>
            <a:off x="3897686" y="4651118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61" name="Google Shape;341;p13">
            <a:extLst>
              <a:ext uri="{FF2B5EF4-FFF2-40B4-BE49-F238E27FC236}">
                <a16:creationId xmlns:a16="http://schemas.microsoft.com/office/drawing/2014/main" id="{1F92F626-0021-6FF0-C5FA-2CDFE9C46160}"/>
              </a:ext>
            </a:extLst>
          </p:cNvPr>
          <p:cNvCxnSpPr/>
          <p:nvPr/>
        </p:nvCxnSpPr>
        <p:spPr>
          <a:xfrm>
            <a:off x="5927404" y="466913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62" name="Google Shape;134;p13">
            <a:extLst>
              <a:ext uri="{FF2B5EF4-FFF2-40B4-BE49-F238E27FC236}">
                <a16:creationId xmlns:a16="http://schemas.microsoft.com/office/drawing/2014/main" id="{507D30FF-2800-F998-D79F-7414E4D2599A}"/>
              </a:ext>
            </a:extLst>
          </p:cNvPr>
          <p:cNvSpPr txBox="1"/>
          <p:nvPr/>
        </p:nvSpPr>
        <p:spPr>
          <a:xfrm>
            <a:off x="3663809" y="4489795"/>
            <a:ext cx="641832" cy="2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11 Mentors 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3" name="Google Shape;148;p13">
            <a:extLst>
              <a:ext uri="{FF2B5EF4-FFF2-40B4-BE49-F238E27FC236}">
                <a16:creationId xmlns:a16="http://schemas.microsoft.com/office/drawing/2014/main" id="{BB5A62A5-BDBD-4542-18E2-6D05ACECA46E}"/>
              </a:ext>
            </a:extLst>
          </p:cNvPr>
          <p:cNvSpPr txBox="1"/>
          <p:nvPr/>
        </p:nvSpPr>
        <p:spPr>
          <a:xfrm>
            <a:off x="2662648" y="1587992"/>
            <a:ext cx="8665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SACU Career and Subjects Research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4" name="Google Shape;131;p13">
            <a:extLst>
              <a:ext uri="{FF2B5EF4-FFF2-40B4-BE49-F238E27FC236}">
                <a16:creationId xmlns:a16="http://schemas.microsoft.com/office/drawing/2014/main" id="{F3B5E70F-6529-D21C-D805-1D31AAA23157}"/>
              </a:ext>
            </a:extLst>
          </p:cNvPr>
          <p:cNvSpPr txBox="1"/>
          <p:nvPr/>
        </p:nvSpPr>
        <p:spPr>
          <a:xfrm>
            <a:off x="4946014" y="2195033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Experience Launch Assemblies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5" name="Google Shape;131;p13">
            <a:extLst>
              <a:ext uri="{FF2B5EF4-FFF2-40B4-BE49-F238E27FC236}">
                <a16:creationId xmlns:a16="http://schemas.microsoft.com/office/drawing/2014/main" id="{DC30A88C-2287-5AB2-82EA-22C930BEBC5A}"/>
              </a:ext>
            </a:extLst>
          </p:cNvPr>
          <p:cNvSpPr txBox="1"/>
          <p:nvPr/>
        </p:nvSpPr>
        <p:spPr>
          <a:xfrm>
            <a:off x="5573032" y="2210999"/>
            <a:ext cx="6498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Careers Unit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6" name="Google Shape;131;p13">
            <a:extLst>
              <a:ext uri="{FF2B5EF4-FFF2-40B4-BE49-F238E27FC236}">
                <a16:creationId xmlns:a16="http://schemas.microsoft.com/office/drawing/2014/main" id="{782BDA5F-1D95-2B7D-24CE-F4FF7B54CB68}"/>
              </a:ext>
            </a:extLst>
          </p:cNvPr>
          <p:cNvSpPr txBox="1"/>
          <p:nvPr/>
        </p:nvSpPr>
        <p:spPr>
          <a:xfrm>
            <a:off x="3301881" y="2321953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US" sz="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ExperienceWeek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7" name="Google Shape;131;p13">
            <a:extLst>
              <a:ext uri="{FF2B5EF4-FFF2-40B4-BE49-F238E27FC236}">
                <a16:creationId xmlns:a16="http://schemas.microsoft.com/office/drawing/2014/main" id="{BA2B1201-F3C5-8507-CABA-06013909EF72}"/>
              </a:ext>
            </a:extLst>
          </p:cNvPr>
          <p:cNvSpPr txBox="1"/>
          <p:nvPr/>
        </p:nvSpPr>
        <p:spPr>
          <a:xfrm>
            <a:off x="2550086" y="2366223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Experience Reflection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8" name="Google Shape;131;p13">
            <a:extLst>
              <a:ext uri="{FF2B5EF4-FFF2-40B4-BE49-F238E27FC236}">
                <a16:creationId xmlns:a16="http://schemas.microsoft.com/office/drawing/2014/main" id="{6D1D72CE-7EEF-181B-BF1C-4F04940B1DE5}"/>
              </a:ext>
            </a:extLst>
          </p:cNvPr>
          <p:cNvSpPr txBox="1"/>
          <p:nvPr/>
        </p:nvSpPr>
        <p:spPr>
          <a:xfrm>
            <a:off x="4113942" y="1572394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UCAS Assemblies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9" name="Google Shape;131;p13">
            <a:extLst>
              <a:ext uri="{FF2B5EF4-FFF2-40B4-BE49-F238E27FC236}">
                <a16:creationId xmlns:a16="http://schemas.microsoft.com/office/drawing/2014/main" id="{9B3E2653-DFF0-0E9F-AC59-E0F8192DA8B8}"/>
              </a:ext>
            </a:extLst>
          </p:cNvPr>
          <p:cNvSpPr txBox="1"/>
          <p:nvPr/>
        </p:nvSpPr>
        <p:spPr>
          <a:xfrm>
            <a:off x="516544" y="3216806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Stock Market Challenge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70" name="Google Shape;251;p13">
            <a:extLst>
              <a:ext uri="{FF2B5EF4-FFF2-40B4-BE49-F238E27FC236}">
                <a16:creationId xmlns:a16="http://schemas.microsoft.com/office/drawing/2014/main" id="{A41540DF-71BF-111E-E5F4-C6A452916326}"/>
              </a:ext>
            </a:extLst>
          </p:cNvPr>
          <p:cNvSpPr txBox="1"/>
          <p:nvPr/>
        </p:nvSpPr>
        <p:spPr>
          <a:xfrm>
            <a:off x="3475107" y="1598294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To HE Providers</a:t>
            </a:r>
            <a:endParaRPr b="1" dirty="0"/>
          </a:p>
        </p:txBody>
      </p:sp>
      <p:sp>
        <p:nvSpPr>
          <p:cNvPr id="1071" name="Google Shape;251;p13">
            <a:extLst>
              <a:ext uri="{FF2B5EF4-FFF2-40B4-BE49-F238E27FC236}">
                <a16:creationId xmlns:a16="http://schemas.microsoft.com/office/drawing/2014/main" id="{87B53DB4-D84E-BAF0-D6FF-3FE65D45846C}"/>
              </a:ext>
            </a:extLst>
          </p:cNvPr>
          <p:cNvSpPr txBox="1"/>
          <p:nvPr/>
        </p:nvSpPr>
        <p:spPr>
          <a:xfrm>
            <a:off x="2075498" y="1980193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To Paddington Village Employment Sector</a:t>
            </a:r>
            <a:endParaRPr b="1" dirty="0"/>
          </a:p>
        </p:txBody>
      </p:sp>
      <p:sp>
        <p:nvSpPr>
          <p:cNvPr id="1072" name="Google Shape;148;p13">
            <a:extLst>
              <a:ext uri="{FF2B5EF4-FFF2-40B4-BE49-F238E27FC236}">
                <a16:creationId xmlns:a16="http://schemas.microsoft.com/office/drawing/2014/main" id="{407AAE7E-FD54-EE5A-0850-FA8A53DE72C1}"/>
              </a:ext>
            </a:extLst>
          </p:cNvPr>
          <p:cNvSpPr txBox="1"/>
          <p:nvPr/>
        </p:nvSpPr>
        <p:spPr>
          <a:xfrm>
            <a:off x="4877116" y="4309072"/>
            <a:ext cx="8665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SACU Career and Subjects Research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073" name="Picture 107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20E63F-CE75-492F-12C6-37523C62CF6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892040" y="1129700"/>
            <a:ext cx="298917" cy="305144"/>
          </a:xfrm>
          <a:prstGeom prst="rect">
            <a:avLst/>
          </a:prstGeom>
        </p:spPr>
      </p:pic>
      <p:sp>
        <p:nvSpPr>
          <p:cNvPr id="1074" name="Google Shape;251;p13">
            <a:extLst>
              <a:ext uri="{FF2B5EF4-FFF2-40B4-BE49-F238E27FC236}">
                <a16:creationId xmlns:a16="http://schemas.microsoft.com/office/drawing/2014/main" id="{333121FC-9EC9-6D4B-900C-55A0231BEBBB}"/>
              </a:ext>
            </a:extLst>
          </p:cNvPr>
          <p:cNvSpPr txBox="1"/>
          <p:nvPr/>
        </p:nvSpPr>
        <p:spPr>
          <a:xfrm>
            <a:off x="3632219" y="421770"/>
            <a:ext cx="7324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LJMU Student Finance Talk </a:t>
            </a:r>
            <a:endParaRPr b="1" dirty="0"/>
          </a:p>
        </p:txBody>
      </p:sp>
      <p:sp>
        <p:nvSpPr>
          <p:cNvPr id="1075" name="Google Shape;133;p13">
            <a:extLst>
              <a:ext uri="{FF2B5EF4-FFF2-40B4-BE49-F238E27FC236}">
                <a16:creationId xmlns:a16="http://schemas.microsoft.com/office/drawing/2014/main" id="{453111DE-117E-2602-654E-2D3A74491DDB}"/>
              </a:ext>
            </a:extLst>
          </p:cNvPr>
          <p:cNvSpPr txBox="1"/>
          <p:nvPr/>
        </p:nvSpPr>
        <p:spPr>
          <a:xfrm>
            <a:off x="3242415" y="3621339"/>
            <a:ext cx="795643" cy="29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Annual Careers Fair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76" name="Google Shape;133;p13">
            <a:extLst>
              <a:ext uri="{FF2B5EF4-FFF2-40B4-BE49-F238E27FC236}">
                <a16:creationId xmlns:a16="http://schemas.microsoft.com/office/drawing/2014/main" id="{B6BD3A3D-5229-D5DF-B076-C1A49D371DCB}"/>
              </a:ext>
            </a:extLst>
          </p:cNvPr>
          <p:cNvSpPr txBox="1"/>
          <p:nvPr/>
        </p:nvSpPr>
        <p:spPr>
          <a:xfrm>
            <a:off x="4138521" y="3617145"/>
            <a:ext cx="679427" cy="29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 drop in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77" name="Google Shape;133;p13">
            <a:extLst>
              <a:ext uri="{FF2B5EF4-FFF2-40B4-BE49-F238E27FC236}">
                <a16:creationId xmlns:a16="http://schemas.microsoft.com/office/drawing/2014/main" id="{34A8B4F5-3A27-7760-9085-3EB5879DAD3D}"/>
              </a:ext>
            </a:extLst>
          </p:cNvPr>
          <p:cNvSpPr txBox="1"/>
          <p:nvPr/>
        </p:nvSpPr>
        <p:spPr>
          <a:xfrm>
            <a:off x="2480856" y="3695534"/>
            <a:ext cx="795643" cy="29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EPQ </a:t>
            </a:r>
            <a:r>
              <a:rPr lang="en-US" sz="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Sessons</a:t>
            </a: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78" name="Google Shape;133;p13">
            <a:extLst>
              <a:ext uri="{FF2B5EF4-FFF2-40B4-BE49-F238E27FC236}">
                <a16:creationId xmlns:a16="http://schemas.microsoft.com/office/drawing/2014/main" id="{7EE408CB-7E78-9AEE-9C7E-38CA683EFF2D}"/>
              </a:ext>
            </a:extLst>
          </p:cNvPr>
          <p:cNvSpPr txBox="1"/>
          <p:nvPr/>
        </p:nvSpPr>
        <p:spPr>
          <a:xfrm>
            <a:off x="5494866" y="3577635"/>
            <a:ext cx="795643" cy="29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Sixth Form Mentor Progress sessions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79" name="Google Shape;133;p13">
            <a:extLst>
              <a:ext uri="{FF2B5EF4-FFF2-40B4-BE49-F238E27FC236}">
                <a16:creationId xmlns:a16="http://schemas.microsoft.com/office/drawing/2014/main" id="{0C98752F-4771-BA65-6948-6C01B456A209}"/>
              </a:ext>
            </a:extLst>
          </p:cNvPr>
          <p:cNvSpPr txBox="1"/>
          <p:nvPr/>
        </p:nvSpPr>
        <p:spPr>
          <a:xfrm>
            <a:off x="1671482" y="3626648"/>
            <a:ext cx="815335" cy="29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 Connect Interviews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80" name="Google Shape;126;p13">
            <a:extLst>
              <a:ext uri="{FF2B5EF4-FFF2-40B4-BE49-F238E27FC236}">
                <a16:creationId xmlns:a16="http://schemas.microsoft.com/office/drawing/2014/main" id="{56E885C5-F715-2DF0-A80E-2AD1709062E8}"/>
              </a:ext>
            </a:extLst>
          </p:cNvPr>
          <p:cNvSpPr txBox="1"/>
          <p:nvPr/>
        </p:nvSpPr>
        <p:spPr>
          <a:xfrm>
            <a:off x="8513384" y="10555400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Work Experience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1" name="Google Shape;174;p13">
            <a:extLst>
              <a:ext uri="{FF2B5EF4-FFF2-40B4-BE49-F238E27FC236}">
                <a16:creationId xmlns:a16="http://schemas.microsoft.com/office/drawing/2014/main" id="{DDD89560-2911-25B3-D4E9-21015643334D}"/>
              </a:ext>
            </a:extLst>
          </p:cNvPr>
          <p:cNvSpPr txBox="1"/>
          <p:nvPr/>
        </p:nvSpPr>
        <p:spPr>
          <a:xfrm>
            <a:off x="9910268" y="7434106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Careers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2" name="Google Shape;174;p13">
            <a:extLst>
              <a:ext uri="{FF2B5EF4-FFF2-40B4-BE49-F238E27FC236}">
                <a16:creationId xmlns:a16="http://schemas.microsoft.com/office/drawing/2014/main" id="{1F99C770-16B3-5B84-DA82-65275B47AF85}"/>
              </a:ext>
            </a:extLst>
          </p:cNvPr>
          <p:cNvSpPr txBox="1"/>
          <p:nvPr/>
        </p:nvSpPr>
        <p:spPr>
          <a:xfrm>
            <a:off x="9997306" y="10585825"/>
            <a:ext cx="1036146" cy="1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 of England Careers in banking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3" name="Google Shape;174;p13">
            <a:extLst>
              <a:ext uri="{FF2B5EF4-FFF2-40B4-BE49-F238E27FC236}">
                <a16:creationId xmlns:a16="http://schemas.microsoft.com/office/drawing/2014/main" id="{18F8FCFE-4139-FE07-6C30-D5BF0892227D}"/>
              </a:ext>
            </a:extLst>
          </p:cNvPr>
          <p:cNvSpPr txBox="1"/>
          <p:nvPr/>
        </p:nvSpPr>
        <p:spPr>
          <a:xfrm>
            <a:off x="4171029" y="10900601"/>
            <a:ext cx="879184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Bitesize Careers and apprenticeships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4" name="Google Shape;174;p13">
            <a:extLst>
              <a:ext uri="{FF2B5EF4-FFF2-40B4-BE49-F238E27FC236}">
                <a16:creationId xmlns:a16="http://schemas.microsoft.com/office/drawing/2014/main" id="{CCAA3548-2489-F32E-842B-D5BFFDE18C45}"/>
              </a:ext>
            </a:extLst>
          </p:cNvPr>
          <p:cNvSpPr txBox="1"/>
          <p:nvPr/>
        </p:nvSpPr>
        <p:spPr>
          <a:xfrm>
            <a:off x="9939528" y="11297423"/>
            <a:ext cx="1094662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4 meet the employers Q and A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6" name="Google Shape;174;p13">
            <a:extLst>
              <a:ext uri="{FF2B5EF4-FFF2-40B4-BE49-F238E27FC236}">
                <a16:creationId xmlns:a16="http://schemas.microsoft.com/office/drawing/2014/main" id="{90183844-7A00-9B4A-EE7F-3AE3B8F1354F}"/>
              </a:ext>
            </a:extLst>
          </p:cNvPr>
          <p:cNvSpPr txBox="1"/>
          <p:nvPr/>
        </p:nvSpPr>
        <p:spPr>
          <a:xfrm>
            <a:off x="9863793" y="4191594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 in English – Meet the Author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7" name="Google Shape;174;p13">
            <a:extLst>
              <a:ext uri="{FF2B5EF4-FFF2-40B4-BE49-F238E27FC236}">
                <a16:creationId xmlns:a16="http://schemas.microsoft.com/office/drawing/2014/main" id="{D92E2A86-B25E-2480-C3D8-FEB9203024E3}"/>
              </a:ext>
            </a:extLst>
          </p:cNvPr>
          <p:cNvSpPr txBox="1"/>
          <p:nvPr/>
        </p:nvSpPr>
        <p:spPr>
          <a:xfrm>
            <a:off x="9987772" y="6037597"/>
            <a:ext cx="9421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Jaguar </a:t>
            </a:r>
            <a:r>
              <a:rPr lang="en-GB" sz="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Landrover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Careers Programme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74;p13">
            <a:extLst>
              <a:ext uri="{FF2B5EF4-FFF2-40B4-BE49-F238E27FC236}">
                <a16:creationId xmlns:a16="http://schemas.microsoft.com/office/drawing/2014/main" id="{2F5B9277-F017-17B0-84C7-48844BFD4C61}"/>
              </a:ext>
            </a:extLst>
          </p:cNvPr>
          <p:cNvSpPr txBox="1"/>
          <p:nvPr/>
        </p:nvSpPr>
        <p:spPr>
          <a:xfrm>
            <a:off x="9940306" y="5226537"/>
            <a:ext cx="781707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Sessions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for Interview</a:t>
            </a:r>
          </a:p>
        </p:txBody>
      </p:sp>
      <p:sp>
        <p:nvSpPr>
          <p:cNvPr id="194" name="Google Shape;174;p13">
            <a:extLst>
              <a:ext uri="{FF2B5EF4-FFF2-40B4-BE49-F238E27FC236}">
                <a16:creationId xmlns:a16="http://schemas.microsoft.com/office/drawing/2014/main" id="{394E4C15-5E4A-8CDD-E9C9-C8C672697453}"/>
              </a:ext>
            </a:extLst>
          </p:cNvPr>
          <p:cNvSpPr txBox="1"/>
          <p:nvPr/>
        </p:nvSpPr>
        <p:spPr>
          <a:xfrm>
            <a:off x="10079022" y="6572949"/>
            <a:ext cx="781707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Service Employability Mock Interviews</a:t>
            </a:r>
          </a:p>
        </p:txBody>
      </p:sp>
      <p:sp>
        <p:nvSpPr>
          <p:cNvPr id="195" name="Google Shape;176;p13">
            <a:extLst>
              <a:ext uri="{FF2B5EF4-FFF2-40B4-BE49-F238E27FC236}">
                <a16:creationId xmlns:a16="http://schemas.microsoft.com/office/drawing/2014/main" id="{9FFD1CC8-9BE8-65AB-E650-CCB5BF5F5207}"/>
              </a:ext>
            </a:extLst>
          </p:cNvPr>
          <p:cNvSpPr txBox="1"/>
          <p:nvPr/>
        </p:nvSpPr>
        <p:spPr>
          <a:xfrm>
            <a:off x="8906942" y="9367814"/>
            <a:ext cx="795632" cy="35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British Science Week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921F9942-B630-DDA8-4192-BAB508B76C1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76833" y="8949298"/>
            <a:ext cx="812028" cy="381490"/>
          </a:xfrm>
          <a:prstGeom prst="rect">
            <a:avLst/>
          </a:prstGeom>
        </p:spPr>
      </p:pic>
      <p:sp>
        <p:nvSpPr>
          <p:cNvPr id="206" name="Google Shape;319;p13">
            <a:extLst>
              <a:ext uri="{FF2B5EF4-FFF2-40B4-BE49-F238E27FC236}">
                <a16:creationId xmlns:a16="http://schemas.microsoft.com/office/drawing/2014/main" id="{D2E06B93-1B53-DDBD-1FC9-D068CAF5B2C1}"/>
              </a:ext>
            </a:extLst>
          </p:cNvPr>
          <p:cNvSpPr txBox="1"/>
          <p:nvPr/>
        </p:nvSpPr>
        <p:spPr>
          <a:xfrm>
            <a:off x="5220963" y="5702740"/>
            <a:ext cx="663066" cy="30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Sixth Form Open Evening</a:t>
            </a:r>
          </a:p>
        </p:txBody>
      </p:sp>
      <p:cxnSp>
        <p:nvCxnSpPr>
          <p:cNvPr id="207" name="Google Shape;333;p13">
            <a:extLst>
              <a:ext uri="{FF2B5EF4-FFF2-40B4-BE49-F238E27FC236}">
                <a16:creationId xmlns:a16="http://schemas.microsoft.com/office/drawing/2014/main" id="{37CE4CCF-D37A-2C7B-DE0F-3D48830BE41F}"/>
              </a:ext>
            </a:extLst>
          </p:cNvPr>
          <p:cNvCxnSpPr/>
          <p:nvPr/>
        </p:nvCxnSpPr>
        <p:spPr>
          <a:xfrm rot="10800000">
            <a:off x="6142793" y="5288296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346;p13">
            <a:extLst>
              <a:ext uri="{FF2B5EF4-FFF2-40B4-BE49-F238E27FC236}">
                <a16:creationId xmlns:a16="http://schemas.microsoft.com/office/drawing/2014/main" id="{CFCA50C2-03FD-0F46-1C47-75B3B1E8A5AF}"/>
              </a:ext>
            </a:extLst>
          </p:cNvPr>
          <p:cNvCxnSpPr/>
          <p:nvPr/>
        </p:nvCxnSpPr>
        <p:spPr>
          <a:xfrm>
            <a:off x="5821350" y="2574160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1" name="Google Shape;336;p13">
            <a:extLst>
              <a:ext uri="{FF2B5EF4-FFF2-40B4-BE49-F238E27FC236}">
                <a16:creationId xmlns:a16="http://schemas.microsoft.com/office/drawing/2014/main" id="{C6006D6F-2531-2922-3C17-F664B3158785}"/>
              </a:ext>
            </a:extLst>
          </p:cNvPr>
          <p:cNvCxnSpPr/>
          <p:nvPr/>
        </p:nvCxnSpPr>
        <p:spPr>
          <a:xfrm rot="10800000">
            <a:off x="6614790" y="3526134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2" name="Google Shape;336;p13">
            <a:extLst>
              <a:ext uri="{FF2B5EF4-FFF2-40B4-BE49-F238E27FC236}">
                <a16:creationId xmlns:a16="http://schemas.microsoft.com/office/drawing/2014/main" id="{2E65E1BD-371A-A429-AB1B-D40FFF7A5D8B}"/>
              </a:ext>
            </a:extLst>
          </p:cNvPr>
          <p:cNvCxnSpPr/>
          <p:nvPr/>
        </p:nvCxnSpPr>
        <p:spPr>
          <a:xfrm rot="10800000">
            <a:off x="3632220" y="3300754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3" name="Google Shape;336;p13">
            <a:extLst>
              <a:ext uri="{FF2B5EF4-FFF2-40B4-BE49-F238E27FC236}">
                <a16:creationId xmlns:a16="http://schemas.microsoft.com/office/drawing/2014/main" id="{84601EC5-D29F-DBE2-5C8B-95AF78B9BDC4}"/>
              </a:ext>
            </a:extLst>
          </p:cNvPr>
          <p:cNvCxnSpPr/>
          <p:nvPr/>
        </p:nvCxnSpPr>
        <p:spPr>
          <a:xfrm rot="10800000">
            <a:off x="2858879" y="3365644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4" name="Google Shape;336;p13">
            <a:extLst>
              <a:ext uri="{FF2B5EF4-FFF2-40B4-BE49-F238E27FC236}">
                <a16:creationId xmlns:a16="http://schemas.microsoft.com/office/drawing/2014/main" id="{A30645F8-BF0B-9DD0-DBC9-C7DB6BF88B5F}"/>
              </a:ext>
            </a:extLst>
          </p:cNvPr>
          <p:cNvCxnSpPr/>
          <p:nvPr/>
        </p:nvCxnSpPr>
        <p:spPr>
          <a:xfrm rot="10800000">
            <a:off x="2056529" y="3297715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6" name="Google Shape;343;p13">
            <a:extLst>
              <a:ext uri="{FF2B5EF4-FFF2-40B4-BE49-F238E27FC236}">
                <a16:creationId xmlns:a16="http://schemas.microsoft.com/office/drawing/2014/main" id="{F03F0B2D-47D9-2654-6426-2236F7ABA24C}"/>
              </a:ext>
            </a:extLst>
          </p:cNvPr>
          <p:cNvCxnSpPr/>
          <p:nvPr/>
        </p:nvCxnSpPr>
        <p:spPr>
          <a:xfrm>
            <a:off x="2866612" y="277441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344;p13">
            <a:extLst>
              <a:ext uri="{FF2B5EF4-FFF2-40B4-BE49-F238E27FC236}">
                <a16:creationId xmlns:a16="http://schemas.microsoft.com/office/drawing/2014/main" id="{93531547-8EEA-3301-36AA-E5AEDDCBF708}"/>
              </a:ext>
            </a:extLst>
          </p:cNvPr>
          <p:cNvCxnSpPr/>
          <p:nvPr/>
        </p:nvCxnSpPr>
        <p:spPr>
          <a:xfrm>
            <a:off x="4383941" y="2678559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Google Shape;131;p13">
            <a:extLst>
              <a:ext uri="{FF2B5EF4-FFF2-40B4-BE49-F238E27FC236}">
                <a16:creationId xmlns:a16="http://schemas.microsoft.com/office/drawing/2014/main" id="{3E76EEFC-339A-6C1B-CF32-FE44373F7CF1}"/>
              </a:ext>
            </a:extLst>
          </p:cNvPr>
          <p:cNvSpPr txBox="1"/>
          <p:nvPr/>
        </p:nvSpPr>
        <p:spPr>
          <a:xfrm>
            <a:off x="4063676" y="2267651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experience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preparation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221" name="Google Shape;336;p13">
            <a:extLst>
              <a:ext uri="{FF2B5EF4-FFF2-40B4-BE49-F238E27FC236}">
                <a16:creationId xmlns:a16="http://schemas.microsoft.com/office/drawing/2014/main" id="{C2C931FD-CACF-2145-7C3C-78FB1F801490}"/>
              </a:ext>
            </a:extLst>
          </p:cNvPr>
          <p:cNvCxnSpPr>
            <a:cxnSpLocks/>
          </p:cNvCxnSpPr>
          <p:nvPr/>
        </p:nvCxnSpPr>
        <p:spPr>
          <a:xfrm flipV="1">
            <a:off x="990345" y="2836127"/>
            <a:ext cx="122584" cy="31636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343;p13">
            <a:extLst>
              <a:ext uri="{FF2B5EF4-FFF2-40B4-BE49-F238E27FC236}">
                <a16:creationId xmlns:a16="http://schemas.microsoft.com/office/drawing/2014/main" id="{CE4EC7E3-14CF-3DA8-D600-67ED654E21EF}"/>
              </a:ext>
            </a:extLst>
          </p:cNvPr>
          <p:cNvCxnSpPr/>
          <p:nvPr/>
        </p:nvCxnSpPr>
        <p:spPr>
          <a:xfrm>
            <a:off x="1908506" y="270272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336;p13">
            <a:extLst>
              <a:ext uri="{FF2B5EF4-FFF2-40B4-BE49-F238E27FC236}">
                <a16:creationId xmlns:a16="http://schemas.microsoft.com/office/drawing/2014/main" id="{2D5418D8-F9D3-D55B-158F-3467D2F557B1}"/>
              </a:ext>
            </a:extLst>
          </p:cNvPr>
          <p:cNvCxnSpPr>
            <a:cxnSpLocks/>
          </p:cNvCxnSpPr>
          <p:nvPr/>
        </p:nvCxnSpPr>
        <p:spPr>
          <a:xfrm flipV="1">
            <a:off x="4541600" y="1383129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336;p13">
            <a:extLst>
              <a:ext uri="{FF2B5EF4-FFF2-40B4-BE49-F238E27FC236}">
                <a16:creationId xmlns:a16="http://schemas.microsoft.com/office/drawing/2014/main" id="{3CCC1054-B0F1-0324-8C20-5F0AE0123D03}"/>
              </a:ext>
            </a:extLst>
          </p:cNvPr>
          <p:cNvCxnSpPr>
            <a:cxnSpLocks/>
          </p:cNvCxnSpPr>
          <p:nvPr/>
        </p:nvCxnSpPr>
        <p:spPr>
          <a:xfrm flipV="1">
            <a:off x="5072619" y="1468484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1" name="Google Shape;131;p13">
            <a:extLst>
              <a:ext uri="{FF2B5EF4-FFF2-40B4-BE49-F238E27FC236}">
                <a16:creationId xmlns:a16="http://schemas.microsoft.com/office/drawing/2014/main" id="{A9DCE36F-9996-2260-53A5-A32C6DE85D41}"/>
              </a:ext>
            </a:extLst>
          </p:cNvPr>
          <p:cNvSpPr txBox="1"/>
          <p:nvPr/>
        </p:nvSpPr>
        <p:spPr>
          <a:xfrm>
            <a:off x="5401152" y="1639116"/>
            <a:ext cx="776051" cy="27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Personal Statements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9" name="Google Shape;131;p13">
            <a:extLst>
              <a:ext uri="{FF2B5EF4-FFF2-40B4-BE49-F238E27FC236}">
                <a16:creationId xmlns:a16="http://schemas.microsoft.com/office/drawing/2014/main" id="{1348E5D3-6641-2FA8-F193-FAE880E355E9}"/>
              </a:ext>
            </a:extLst>
          </p:cNvPr>
          <p:cNvSpPr txBox="1"/>
          <p:nvPr/>
        </p:nvSpPr>
        <p:spPr>
          <a:xfrm>
            <a:off x="1792420" y="1566702"/>
            <a:ext cx="9269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Pathways to Law, Medicine, architecture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41" name="Google Shape;131;p13">
            <a:extLst>
              <a:ext uri="{FF2B5EF4-FFF2-40B4-BE49-F238E27FC236}">
                <a16:creationId xmlns:a16="http://schemas.microsoft.com/office/drawing/2014/main" id="{200498CD-AEDF-3B0B-3CCE-BC924F685703}"/>
              </a:ext>
            </a:extLst>
          </p:cNvPr>
          <p:cNvSpPr txBox="1"/>
          <p:nvPr/>
        </p:nvSpPr>
        <p:spPr>
          <a:xfrm>
            <a:off x="1077929" y="3583095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Future Focus week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242" name="Google Shape;336;p13">
            <a:extLst>
              <a:ext uri="{FF2B5EF4-FFF2-40B4-BE49-F238E27FC236}">
                <a16:creationId xmlns:a16="http://schemas.microsoft.com/office/drawing/2014/main" id="{53FFA127-C45C-4286-2466-115C7CAF4AC9}"/>
              </a:ext>
            </a:extLst>
          </p:cNvPr>
          <p:cNvCxnSpPr/>
          <p:nvPr/>
        </p:nvCxnSpPr>
        <p:spPr>
          <a:xfrm rot="10800000">
            <a:off x="1474448" y="3177238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336;p13">
            <a:extLst>
              <a:ext uri="{FF2B5EF4-FFF2-40B4-BE49-F238E27FC236}">
                <a16:creationId xmlns:a16="http://schemas.microsoft.com/office/drawing/2014/main" id="{9302D710-033C-F222-054F-D7BC8DE5D8E3}"/>
              </a:ext>
            </a:extLst>
          </p:cNvPr>
          <p:cNvCxnSpPr/>
          <p:nvPr/>
        </p:nvCxnSpPr>
        <p:spPr>
          <a:xfrm rot="10800000">
            <a:off x="5860752" y="3207129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4" name="Google Shape;131;p13">
            <a:extLst>
              <a:ext uri="{FF2B5EF4-FFF2-40B4-BE49-F238E27FC236}">
                <a16:creationId xmlns:a16="http://schemas.microsoft.com/office/drawing/2014/main" id="{413EC28C-B428-608E-48D5-3BCA253D5A5D}"/>
              </a:ext>
            </a:extLst>
          </p:cNvPr>
          <p:cNvSpPr txBox="1"/>
          <p:nvPr/>
        </p:nvSpPr>
        <p:spPr>
          <a:xfrm>
            <a:off x="4670954" y="1643996"/>
            <a:ext cx="7327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UCAS Support Sessions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45" name="Google Shape;251;p13">
            <a:extLst>
              <a:ext uri="{FF2B5EF4-FFF2-40B4-BE49-F238E27FC236}">
                <a16:creationId xmlns:a16="http://schemas.microsoft.com/office/drawing/2014/main" id="{1841A0E5-60AE-67D7-14EF-3EBBB4042839}"/>
              </a:ext>
            </a:extLst>
          </p:cNvPr>
          <p:cNvSpPr txBox="1"/>
          <p:nvPr/>
        </p:nvSpPr>
        <p:spPr>
          <a:xfrm>
            <a:off x="6069122" y="1612557"/>
            <a:ext cx="724354" cy="40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Financial Capability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3" name="Google Shape;251;p13">
            <a:extLst>
              <a:ext uri="{FF2B5EF4-FFF2-40B4-BE49-F238E27FC236}">
                <a16:creationId xmlns:a16="http://schemas.microsoft.com/office/drawing/2014/main" id="{5E4C74D8-5E65-21C6-37FA-5BD4E0C0134A}"/>
              </a:ext>
            </a:extLst>
          </p:cNvPr>
          <p:cNvSpPr txBox="1"/>
          <p:nvPr/>
        </p:nvSpPr>
        <p:spPr>
          <a:xfrm>
            <a:off x="6429846" y="443649"/>
            <a:ext cx="724354" cy="40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Results day Careers Support</a:t>
            </a:r>
            <a:endParaRPr b="1" dirty="0"/>
          </a:p>
        </p:txBody>
      </p:sp>
      <p:sp>
        <p:nvSpPr>
          <p:cNvPr id="287" name="Google Shape;251;p13">
            <a:extLst>
              <a:ext uri="{FF2B5EF4-FFF2-40B4-BE49-F238E27FC236}">
                <a16:creationId xmlns:a16="http://schemas.microsoft.com/office/drawing/2014/main" id="{AE898552-AB70-4945-4D0B-BB09B6652E80}"/>
              </a:ext>
            </a:extLst>
          </p:cNvPr>
          <p:cNvSpPr txBox="1"/>
          <p:nvPr/>
        </p:nvSpPr>
        <p:spPr>
          <a:xfrm>
            <a:off x="5701134" y="645956"/>
            <a:ext cx="724354" cy="40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Transition Support</a:t>
            </a:r>
            <a:endParaRPr b="1" dirty="0"/>
          </a:p>
        </p:txBody>
      </p:sp>
      <p:cxnSp>
        <p:nvCxnSpPr>
          <p:cNvPr id="295" name="Google Shape;336;p13">
            <a:extLst>
              <a:ext uri="{FF2B5EF4-FFF2-40B4-BE49-F238E27FC236}">
                <a16:creationId xmlns:a16="http://schemas.microsoft.com/office/drawing/2014/main" id="{BCFE9E2B-7741-6BBE-F945-322952679EF8}"/>
              </a:ext>
            </a:extLst>
          </p:cNvPr>
          <p:cNvCxnSpPr>
            <a:cxnSpLocks/>
          </p:cNvCxnSpPr>
          <p:nvPr/>
        </p:nvCxnSpPr>
        <p:spPr>
          <a:xfrm flipV="1">
            <a:off x="3875133" y="1438107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336;p13">
            <a:extLst>
              <a:ext uri="{FF2B5EF4-FFF2-40B4-BE49-F238E27FC236}">
                <a16:creationId xmlns:a16="http://schemas.microsoft.com/office/drawing/2014/main" id="{2D4D24F9-8161-D84F-74C3-CBE21F54DCB1}"/>
              </a:ext>
            </a:extLst>
          </p:cNvPr>
          <p:cNvCxnSpPr>
            <a:cxnSpLocks/>
          </p:cNvCxnSpPr>
          <p:nvPr/>
        </p:nvCxnSpPr>
        <p:spPr>
          <a:xfrm flipV="1">
            <a:off x="3193363" y="1423575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336;p13">
            <a:extLst>
              <a:ext uri="{FF2B5EF4-FFF2-40B4-BE49-F238E27FC236}">
                <a16:creationId xmlns:a16="http://schemas.microsoft.com/office/drawing/2014/main" id="{4D9B76E1-D652-0EFA-FC01-038A392531C1}"/>
              </a:ext>
            </a:extLst>
          </p:cNvPr>
          <p:cNvCxnSpPr>
            <a:cxnSpLocks/>
          </p:cNvCxnSpPr>
          <p:nvPr/>
        </p:nvCxnSpPr>
        <p:spPr>
          <a:xfrm flipV="1">
            <a:off x="5850119" y="1495316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336;p13">
            <a:extLst>
              <a:ext uri="{FF2B5EF4-FFF2-40B4-BE49-F238E27FC236}">
                <a16:creationId xmlns:a16="http://schemas.microsoft.com/office/drawing/2014/main" id="{7BEF03B3-2CE9-A7F9-F379-7DE182E0F2B8}"/>
              </a:ext>
            </a:extLst>
          </p:cNvPr>
          <p:cNvCxnSpPr>
            <a:cxnSpLocks/>
          </p:cNvCxnSpPr>
          <p:nvPr/>
        </p:nvCxnSpPr>
        <p:spPr>
          <a:xfrm flipV="1">
            <a:off x="2260543" y="1398270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336;p13">
            <a:extLst>
              <a:ext uri="{FF2B5EF4-FFF2-40B4-BE49-F238E27FC236}">
                <a16:creationId xmlns:a16="http://schemas.microsoft.com/office/drawing/2014/main" id="{9E962334-02B4-1DE9-93DF-51F451159268}"/>
              </a:ext>
            </a:extLst>
          </p:cNvPr>
          <p:cNvCxnSpPr>
            <a:cxnSpLocks/>
          </p:cNvCxnSpPr>
          <p:nvPr/>
        </p:nvCxnSpPr>
        <p:spPr>
          <a:xfrm flipV="1">
            <a:off x="6424166" y="1461392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2" name="Google Shape;336;p13">
            <a:extLst>
              <a:ext uri="{FF2B5EF4-FFF2-40B4-BE49-F238E27FC236}">
                <a16:creationId xmlns:a16="http://schemas.microsoft.com/office/drawing/2014/main" id="{46B56356-A920-56C7-DE7D-EDF7A152A838}"/>
              </a:ext>
            </a:extLst>
          </p:cNvPr>
          <p:cNvCxnSpPr>
            <a:cxnSpLocks/>
          </p:cNvCxnSpPr>
          <p:nvPr/>
        </p:nvCxnSpPr>
        <p:spPr>
          <a:xfrm flipV="1">
            <a:off x="7103975" y="1496006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3" name="Google Shape;267;p13">
            <a:extLst>
              <a:ext uri="{FF2B5EF4-FFF2-40B4-BE49-F238E27FC236}">
                <a16:creationId xmlns:a16="http://schemas.microsoft.com/office/drawing/2014/main" id="{CA4DEE84-F048-42CA-B064-2CD32FB8B6D0}"/>
              </a:ext>
            </a:extLst>
          </p:cNvPr>
          <p:cNvCxnSpPr/>
          <p:nvPr/>
        </p:nvCxnSpPr>
        <p:spPr>
          <a:xfrm rot="10800000">
            <a:off x="7476582" y="9714769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5" name="Google Shape;174;p13">
            <a:extLst>
              <a:ext uri="{FF2B5EF4-FFF2-40B4-BE49-F238E27FC236}">
                <a16:creationId xmlns:a16="http://schemas.microsoft.com/office/drawing/2014/main" id="{D4044557-6FC2-48F6-5986-A494B401CB15}"/>
              </a:ext>
            </a:extLst>
          </p:cNvPr>
          <p:cNvSpPr txBox="1"/>
          <p:nvPr/>
        </p:nvSpPr>
        <p:spPr>
          <a:xfrm>
            <a:off x="10145347" y="8601176"/>
            <a:ext cx="781707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en-GB" sz="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Amaassador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Leadership Roles</a:t>
            </a:r>
          </a:p>
        </p:txBody>
      </p:sp>
      <p:sp>
        <p:nvSpPr>
          <p:cNvPr id="316" name="Google Shape;174;p13">
            <a:extLst>
              <a:ext uri="{FF2B5EF4-FFF2-40B4-BE49-F238E27FC236}">
                <a16:creationId xmlns:a16="http://schemas.microsoft.com/office/drawing/2014/main" id="{52AACE71-D01E-C4E8-9A1A-E34AA33985A4}"/>
              </a:ext>
            </a:extLst>
          </p:cNvPr>
          <p:cNvSpPr txBox="1"/>
          <p:nvPr/>
        </p:nvSpPr>
        <p:spPr>
          <a:xfrm>
            <a:off x="9950407" y="7986324"/>
            <a:ext cx="781707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Bands Night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 Engagement Adlib</a:t>
            </a:r>
          </a:p>
        </p:txBody>
      </p:sp>
      <p:sp>
        <p:nvSpPr>
          <p:cNvPr id="317" name="Google Shape;174;p13">
            <a:extLst>
              <a:ext uri="{FF2B5EF4-FFF2-40B4-BE49-F238E27FC236}">
                <a16:creationId xmlns:a16="http://schemas.microsoft.com/office/drawing/2014/main" id="{E65E1301-07CE-A483-174F-0E10962806D3}"/>
              </a:ext>
            </a:extLst>
          </p:cNvPr>
          <p:cNvSpPr txBox="1"/>
          <p:nvPr/>
        </p:nvSpPr>
        <p:spPr>
          <a:xfrm>
            <a:off x="8899257" y="8367247"/>
            <a:ext cx="781707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Duke of Edinburgh</a:t>
            </a:r>
          </a:p>
        </p:txBody>
      </p:sp>
      <p:cxnSp>
        <p:nvCxnSpPr>
          <p:cNvPr id="318" name="Google Shape;299;p13">
            <a:extLst>
              <a:ext uri="{FF2B5EF4-FFF2-40B4-BE49-F238E27FC236}">
                <a16:creationId xmlns:a16="http://schemas.microsoft.com/office/drawing/2014/main" id="{D05914A0-BB0F-4BB3-2C2E-2BEC9A3C6630}"/>
              </a:ext>
            </a:extLst>
          </p:cNvPr>
          <p:cNvCxnSpPr>
            <a:cxnSpLocks/>
            <a:endCxn id="317" idx="1"/>
          </p:cNvCxnSpPr>
          <p:nvPr/>
        </p:nvCxnSpPr>
        <p:spPr>
          <a:xfrm flipH="1" flipV="1">
            <a:off x="8899257" y="8508549"/>
            <a:ext cx="259484" cy="1661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7" name="Google Shape;118;p13">
            <a:extLst>
              <a:ext uri="{FF2B5EF4-FFF2-40B4-BE49-F238E27FC236}">
                <a16:creationId xmlns:a16="http://schemas.microsoft.com/office/drawing/2014/main" id="{D7637D77-EFDD-2F63-C10C-93D9806A2419}"/>
              </a:ext>
            </a:extLst>
          </p:cNvPr>
          <p:cNvSpPr txBox="1"/>
          <p:nvPr/>
        </p:nvSpPr>
        <p:spPr>
          <a:xfrm>
            <a:off x="139880" y="14618129"/>
            <a:ext cx="6397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week</a:t>
            </a:r>
            <a:endParaRPr b="1" dirty="0"/>
          </a:p>
        </p:txBody>
      </p:sp>
      <p:pic>
        <p:nvPicPr>
          <p:cNvPr id="345" name="Picture 344" descr="A blue and green text&#10;&#10;Description automatically generated">
            <a:extLst>
              <a:ext uri="{FF2B5EF4-FFF2-40B4-BE49-F238E27FC236}">
                <a16:creationId xmlns:a16="http://schemas.microsoft.com/office/drawing/2014/main" id="{3B6209AA-1AD6-7C74-5F02-A493588DA7EA}"/>
              </a:ext>
            </a:extLst>
          </p:cNvPr>
          <p:cNvPicPr>
            <a:picLocks noChangeAspect="1"/>
          </p:cNvPicPr>
          <p:nvPr/>
        </p:nvPicPr>
        <p:blipFill rotWithShape="1">
          <a:blip r:embed="rId52">
            <a:extLst>
              <a:ext uri="{837473B0-CC2E-450A-ABE3-18F120FF3D39}">
                <a1611:picAttrSrcUrl xmlns:a1611="http://schemas.microsoft.com/office/drawing/2016/11/main" r:id="rId53"/>
              </a:ext>
            </a:extLst>
          </a:blip>
          <a:srcRect t="23795" b="24535"/>
          <a:stretch/>
        </p:blipFill>
        <p:spPr>
          <a:xfrm>
            <a:off x="2124075" y="14677691"/>
            <a:ext cx="781706" cy="252443"/>
          </a:xfrm>
          <a:prstGeom prst="rect">
            <a:avLst/>
          </a:prstGeom>
        </p:spPr>
      </p:pic>
      <p:pic>
        <p:nvPicPr>
          <p:cNvPr id="347" name="Picture 346" descr="A green and white logo&#10;&#10;Description automatically generated">
            <a:extLst>
              <a:ext uri="{FF2B5EF4-FFF2-40B4-BE49-F238E27FC236}">
                <a16:creationId xmlns:a16="http://schemas.microsoft.com/office/drawing/2014/main" id="{1FE2741E-CBAE-3FB1-3642-C1ADA22C9B7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763327" y="11533589"/>
            <a:ext cx="706007" cy="314416"/>
          </a:xfrm>
          <a:prstGeom prst="rect">
            <a:avLst/>
          </a:prstGeom>
        </p:spPr>
      </p:pic>
      <p:pic>
        <p:nvPicPr>
          <p:cNvPr id="349" name="Picture 348" descr="A green and white logo&#10;&#10;Description automatically generated">
            <a:extLst>
              <a:ext uri="{FF2B5EF4-FFF2-40B4-BE49-F238E27FC236}">
                <a16:creationId xmlns:a16="http://schemas.microsoft.com/office/drawing/2014/main" id="{BCC7D3BC-E0B6-A86A-DECB-33A0A51568C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194245" y="13787150"/>
            <a:ext cx="706007" cy="314416"/>
          </a:xfrm>
          <a:prstGeom prst="rect">
            <a:avLst/>
          </a:prstGeom>
        </p:spPr>
      </p:pic>
      <p:pic>
        <p:nvPicPr>
          <p:cNvPr id="351" name="Picture 350" descr="A green and white logo&#10;&#10;Description automatically generated">
            <a:extLst>
              <a:ext uri="{FF2B5EF4-FFF2-40B4-BE49-F238E27FC236}">
                <a16:creationId xmlns:a16="http://schemas.microsoft.com/office/drawing/2014/main" id="{88816F97-DDF3-D6C7-C7BA-8E17D8FD882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886494" y="6062262"/>
            <a:ext cx="650895" cy="289872"/>
          </a:xfrm>
          <a:prstGeom prst="rect">
            <a:avLst/>
          </a:prstGeom>
        </p:spPr>
      </p:pic>
      <p:pic>
        <p:nvPicPr>
          <p:cNvPr id="353" name="Picture 352" descr="A green and white logo&#10;&#10;Description automatically generated">
            <a:extLst>
              <a:ext uri="{FF2B5EF4-FFF2-40B4-BE49-F238E27FC236}">
                <a16:creationId xmlns:a16="http://schemas.microsoft.com/office/drawing/2014/main" id="{FA748A9A-96AD-3204-860B-AF93199724D9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444886" y="7142405"/>
            <a:ext cx="706007" cy="314416"/>
          </a:xfrm>
          <a:prstGeom prst="rect">
            <a:avLst/>
          </a:prstGeom>
        </p:spPr>
      </p:pic>
      <p:pic>
        <p:nvPicPr>
          <p:cNvPr id="355" name="Picture 354" descr="A green and white logo&#10;&#10;Description automatically generated">
            <a:extLst>
              <a:ext uri="{FF2B5EF4-FFF2-40B4-BE49-F238E27FC236}">
                <a16:creationId xmlns:a16="http://schemas.microsoft.com/office/drawing/2014/main" id="{2A519ED2-EBDF-6EF4-F364-37185A2E3216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141330" y="9585311"/>
            <a:ext cx="706007" cy="314416"/>
          </a:xfrm>
          <a:prstGeom prst="rect">
            <a:avLst/>
          </a:prstGeom>
        </p:spPr>
      </p:pic>
      <p:cxnSp>
        <p:nvCxnSpPr>
          <p:cNvPr id="359" name="Google Shape;332;p13">
            <a:extLst>
              <a:ext uri="{FF2B5EF4-FFF2-40B4-BE49-F238E27FC236}">
                <a16:creationId xmlns:a16="http://schemas.microsoft.com/office/drawing/2014/main" id="{8F086AEA-78A7-F220-F3C1-4CD1F9DDCE8D}"/>
              </a:ext>
            </a:extLst>
          </p:cNvPr>
          <p:cNvCxnSpPr/>
          <p:nvPr/>
        </p:nvCxnSpPr>
        <p:spPr>
          <a:xfrm rot="10800000">
            <a:off x="4125708" y="5400002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2" name="Google Shape;232;p13">
            <a:extLst>
              <a:ext uri="{FF2B5EF4-FFF2-40B4-BE49-F238E27FC236}">
                <a16:creationId xmlns:a16="http://schemas.microsoft.com/office/drawing/2014/main" id="{6C782AC3-D67C-5A48-4433-D9C46AB8B2F6}"/>
              </a:ext>
            </a:extLst>
          </p:cNvPr>
          <p:cNvSpPr txBox="1"/>
          <p:nvPr/>
        </p:nvSpPr>
        <p:spPr>
          <a:xfrm>
            <a:off x="3805251" y="5726614"/>
            <a:ext cx="777387" cy="31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Careers Fair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Google Shape;232;p13">
            <a:extLst>
              <a:ext uri="{FF2B5EF4-FFF2-40B4-BE49-F238E27FC236}">
                <a16:creationId xmlns:a16="http://schemas.microsoft.com/office/drawing/2014/main" id="{FC2D3A6F-55C1-654E-599C-FD5DE3705713}"/>
              </a:ext>
            </a:extLst>
          </p:cNvPr>
          <p:cNvSpPr txBox="1"/>
          <p:nvPr/>
        </p:nvSpPr>
        <p:spPr>
          <a:xfrm>
            <a:off x="3996775" y="6692688"/>
            <a:ext cx="777387" cy="31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Careers Fair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0" name="Picture 369">
            <a:extLst>
              <a:ext uri="{FF2B5EF4-FFF2-40B4-BE49-F238E27FC236}">
                <a16:creationId xmlns:a16="http://schemas.microsoft.com/office/drawing/2014/main" id="{49642CD7-6330-5971-15AB-18B0C0D17C1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90948" y="6349847"/>
            <a:ext cx="622665" cy="280809"/>
          </a:xfrm>
          <a:prstGeom prst="rect">
            <a:avLst/>
          </a:prstGeom>
        </p:spPr>
      </p:pic>
      <p:sp>
        <p:nvSpPr>
          <p:cNvPr id="371" name="Google Shape;126;p13">
            <a:extLst>
              <a:ext uri="{FF2B5EF4-FFF2-40B4-BE49-F238E27FC236}">
                <a16:creationId xmlns:a16="http://schemas.microsoft.com/office/drawing/2014/main" id="{03365313-A483-FE51-C201-984958B27565}"/>
              </a:ext>
            </a:extLst>
          </p:cNvPr>
          <p:cNvSpPr txBox="1"/>
          <p:nvPr/>
        </p:nvSpPr>
        <p:spPr>
          <a:xfrm>
            <a:off x="4437684" y="10235768"/>
            <a:ext cx="872699" cy="34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 Employability Programme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6" name="Picture 375">
            <a:extLst>
              <a:ext uri="{FF2B5EF4-FFF2-40B4-BE49-F238E27FC236}">
                <a16:creationId xmlns:a16="http://schemas.microsoft.com/office/drawing/2014/main" id="{666CF936-F879-725A-84B2-ECBC8FE2481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08078" y="1225990"/>
            <a:ext cx="556645" cy="251036"/>
          </a:xfrm>
          <a:prstGeom prst="rect">
            <a:avLst/>
          </a:prstGeom>
        </p:spPr>
      </p:pic>
      <p:pic>
        <p:nvPicPr>
          <p:cNvPr id="379" name="Picture 37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51FC62-179B-2A58-7D2B-C254103287E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88436" y="3069050"/>
            <a:ext cx="325695" cy="332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0" name="Google Shape;148;p13">
            <a:extLst>
              <a:ext uri="{FF2B5EF4-FFF2-40B4-BE49-F238E27FC236}">
                <a16:creationId xmlns:a16="http://schemas.microsoft.com/office/drawing/2014/main" id="{24852974-22C5-DE08-1CFA-49D6A8AA4418}"/>
              </a:ext>
            </a:extLst>
          </p:cNvPr>
          <p:cNvSpPr txBox="1"/>
          <p:nvPr/>
        </p:nvSpPr>
        <p:spPr>
          <a:xfrm>
            <a:off x="4680405" y="3626437"/>
            <a:ext cx="8665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SACU Career and Subjects Research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381" name="Google Shape;336;p13">
            <a:extLst>
              <a:ext uri="{FF2B5EF4-FFF2-40B4-BE49-F238E27FC236}">
                <a16:creationId xmlns:a16="http://schemas.microsoft.com/office/drawing/2014/main" id="{369B6C9B-CC71-09FD-0920-775DD7C74D28}"/>
              </a:ext>
            </a:extLst>
          </p:cNvPr>
          <p:cNvCxnSpPr>
            <a:cxnSpLocks/>
          </p:cNvCxnSpPr>
          <p:nvPr/>
        </p:nvCxnSpPr>
        <p:spPr>
          <a:xfrm flipH="1" flipV="1">
            <a:off x="5065241" y="3376232"/>
            <a:ext cx="65559" cy="34534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83" name="Picture 382">
            <a:extLst>
              <a:ext uri="{FF2B5EF4-FFF2-40B4-BE49-F238E27FC236}">
                <a16:creationId xmlns:a16="http://schemas.microsoft.com/office/drawing/2014/main" id="{895D371E-4C1A-4B16-4147-7EF04B868F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02773" y="3911212"/>
            <a:ext cx="759935" cy="342715"/>
          </a:xfrm>
          <a:prstGeom prst="rect">
            <a:avLst/>
          </a:prstGeom>
        </p:spPr>
      </p:pic>
      <p:cxnSp>
        <p:nvCxnSpPr>
          <p:cNvPr id="1091" name="Google Shape;336;p13">
            <a:extLst>
              <a:ext uri="{FF2B5EF4-FFF2-40B4-BE49-F238E27FC236}">
                <a16:creationId xmlns:a16="http://schemas.microsoft.com/office/drawing/2014/main" id="{06829536-E677-5504-2116-2F9C49FDC3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26861" y="814136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92" name="Google Shape;336;p13">
            <a:extLst>
              <a:ext uri="{FF2B5EF4-FFF2-40B4-BE49-F238E27FC236}">
                <a16:creationId xmlns:a16="http://schemas.microsoft.com/office/drawing/2014/main" id="{D652F931-755A-A54B-39FE-73255E13DB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95304" y="947107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93" name="Google Shape;336;p13">
            <a:extLst>
              <a:ext uri="{FF2B5EF4-FFF2-40B4-BE49-F238E27FC236}">
                <a16:creationId xmlns:a16="http://schemas.microsoft.com/office/drawing/2014/main" id="{475790F2-DFF9-E1EB-CA58-616376E6FC3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00721" y="921664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94" name="Google Shape;336;p13">
            <a:extLst>
              <a:ext uri="{FF2B5EF4-FFF2-40B4-BE49-F238E27FC236}">
                <a16:creationId xmlns:a16="http://schemas.microsoft.com/office/drawing/2014/main" id="{09216128-C357-B5F9-CA15-CD4E3976637C}"/>
              </a:ext>
            </a:extLst>
          </p:cNvPr>
          <p:cNvCxnSpPr>
            <a:cxnSpLocks/>
          </p:cNvCxnSpPr>
          <p:nvPr/>
        </p:nvCxnSpPr>
        <p:spPr>
          <a:xfrm>
            <a:off x="3958056" y="814417"/>
            <a:ext cx="4347" cy="2405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96" name="Google Shape;336;p13">
            <a:extLst>
              <a:ext uri="{FF2B5EF4-FFF2-40B4-BE49-F238E27FC236}">
                <a16:creationId xmlns:a16="http://schemas.microsoft.com/office/drawing/2014/main" id="{22151F55-CC4C-8BD5-A4BD-BADB021B07A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9436" y="800348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98" name="Google Shape;251;p13">
            <a:extLst>
              <a:ext uri="{FF2B5EF4-FFF2-40B4-BE49-F238E27FC236}">
                <a16:creationId xmlns:a16="http://schemas.microsoft.com/office/drawing/2014/main" id="{7AA757ED-3DBA-2B8D-094B-A03A56077533}"/>
              </a:ext>
            </a:extLst>
          </p:cNvPr>
          <p:cNvSpPr txBox="1"/>
          <p:nvPr/>
        </p:nvSpPr>
        <p:spPr>
          <a:xfrm>
            <a:off x="2372119" y="392658"/>
            <a:ext cx="6691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Careers Fair</a:t>
            </a:r>
            <a:endParaRPr b="1" dirty="0"/>
          </a:p>
        </p:txBody>
      </p:sp>
      <p:pic>
        <p:nvPicPr>
          <p:cNvPr id="1100" name="Picture 1099" descr="A logo with white text&#10;&#10;Description automatically generated">
            <a:extLst>
              <a:ext uri="{FF2B5EF4-FFF2-40B4-BE49-F238E27FC236}">
                <a16:creationId xmlns:a16="http://schemas.microsoft.com/office/drawing/2014/main" id="{05E7197B-AF0B-60CD-5E63-A1A07DE58BB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>
            <a:off x="4582273" y="8885145"/>
            <a:ext cx="304800" cy="204555"/>
          </a:xfrm>
          <a:prstGeom prst="rect">
            <a:avLst/>
          </a:prstGeom>
        </p:spPr>
      </p:pic>
      <p:pic>
        <p:nvPicPr>
          <p:cNvPr id="1103" name="Picture 1102" descr="A close-up of a logo&#10;&#10;Description automatically generated">
            <a:extLst>
              <a:ext uri="{FF2B5EF4-FFF2-40B4-BE49-F238E27FC236}">
                <a16:creationId xmlns:a16="http://schemas.microsoft.com/office/drawing/2014/main" id="{B615DFE2-A93E-4C26-3AB0-2E97106B120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837473B0-CC2E-450A-ABE3-18F120FF3D39}">
                <a1611:picAttrSrcUrl xmlns:a1611="http://schemas.microsoft.com/office/drawing/2016/11/main" r:id="rId58"/>
              </a:ext>
            </a:extLst>
          </a:blip>
          <a:stretch>
            <a:fillRect/>
          </a:stretch>
        </p:blipFill>
        <p:spPr>
          <a:xfrm>
            <a:off x="970080" y="6641443"/>
            <a:ext cx="728155" cy="528766"/>
          </a:xfrm>
          <a:prstGeom prst="rect">
            <a:avLst/>
          </a:prstGeom>
        </p:spPr>
      </p:pic>
      <p:pic>
        <p:nvPicPr>
          <p:cNvPr id="1106" name="Picture 1105" descr="A logo of a university&#10;&#10;Description automatically generated">
            <a:extLst>
              <a:ext uri="{FF2B5EF4-FFF2-40B4-BE49-F238E27FC236}">
                <a16:creationId xmlns:a16="http://schemas.microsoft.com/office/drawing/2014/main" id="{04D5F35A-5761-A6B3-D0C4-318654E514A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837473B0-CC2E-450A-ABE3-18F120FF3D39}">
                <a1611:picAttrSrcUrl xmlns:a1611="http://schemas.microsoft.com/office/drawing/2016/11/main" r:id="rId60"/>
              </a:ext>
            </a:extLst>
          </a:blip>
          <a:stretch>
            <a:fillRect/>
          </a:stretch>
        </p:blipFill>
        <p:spPr>
          <a:xfrm>
            <a:off x="1622647" y="229579"/>
            <a:ext cx="682187" cy="682187"/>
          </a:xfrm>
          <a:prstGeom prst="rect">
            <a:avLst/>
          </a:prstGeom>
        </p:spPr>
      </p:pic>
      <p:pic>
        <p:nvPicPr>
          <p:cNvPr id="1108" name="Picture 1107" descr="A close up of a sign&#10;&#10;Description automatically generated">
            <a:extLst>
              <a:ext uri="{FF2B5EF4-FFF2-40B4-BE49-F238E27FC236}">
                <a16:creationId xmlns:a16="http://schemas.microsoft.com/office/drawing/2014/main" id="{BBA9E563-FB8A-84C7-82DF-0DAF8F671F31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837473B0-CC2E-450A-ABE3-18F120FF3D39}">
                <a1611:picAttrSrcUrl xmlns:a1611="http://schemas.microsoft.com/office/drawing/2016/11/main" r:id="rId62"/>
              </a:ext>
            </a:extLst>
          </a:blip>
          <a:stretch>
            <a:fillRect/>
          </a:stretch>
        </p:blipFill>
        <p:spPr>
          <a:xfrm>
            <a:off x="3671233" y="1199120"/>
            <a:ext cx="703162" cy="179453"/>
          </a:xfrm>
          <a:prstGeom prst="rect">
            <a:avLst/>
          </a:prstGeom>
        </p:spPr>
      </p:pic>
      <p:cxnSp>
        <p:nvCxnSpPr>
          <p:cNvPr id="1113" name="Google Shape;287;p13">
            <a:extLst>
              <a:ext uri="{FF2B5EF4-FFF2-40B4-BE49-F238E27FC236}">
                <a16:creationId xmlns:a16="http://schemas.microsoft.com/office/drawing/2014/main" id="{6F2F76F2-A416-6F43-6810-89D1EE78C092}"/>
              </a:ext>
            </a:extLst>
          </p:cNvPr>
          <p:cNvCxnSpPr/>
          <p:nvPr/>
        </p:nvCxnSpPr>
        <p:spPr>
          <a:xfrm>
            <a:off x="5060754" y="9154857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14" name="Google Shape;287;p13">
            <a:extLst>
              <a:ext uri="{FF2B5EF4-FFF2-40B4-BE49-F238E27FC236}">
                <a16:creationId xmlns:a16="http://schemas.microsoft.com/office/drawing/2014/main" id="{643BF19D-13C9-C5F2-64C0-38F898682EA7}"/>
              </a:ext>
            </a:extLst>
          </p:cNvPr>
          <p:cNvCxnSpPr/>
          <p:nvPr/>
        </p:nvCxnSpPr>
        <p:spPr>
          <a:xfrm>
            <a:off x="4670954" y="9099724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118" name="Picture 1117" descr="A close-up of several colorful papers&#10;&#10;Description automatically generated">
            <a:extLst>
              <a:ext uri="{FF2B5EF4-FFF2-40B4-BE49-F238E27FC236}">
                <a16:creationId xmlns:a16="http://schemas.microsoft.com/office/drawing/2014/main" id="{3255BA63-095D-18C7-EF5A-95625D4036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837473B0-CC2E-450A-ABE3-18F120FF3D39}">
                <a1611:picAttrSrcUrl xmlns:a1611="http://schemas.microsoft.com/office/drawing/2016/11/main" r:id="rId64"/>
              </a:ext>
            </a:extLst>
          </a:blip>
          <a:stretch>
            <a:fillRect/>
          </a:stretch>
        </p:blipFill>
        <p:spPr>
          <a:xfrm>
            <a:off x="3638833" y="9294789"/>
            <a:ext cx="844599" cy="492682"/>
          </a:xfrm>
          <a:prstGeom prst="rect">
            <a:avLst/>
          </a:prstGeom>
        </p:spPr>
      </p:pic>
      <p:sp>
        <p:nvSpPr>
          <p:cNvPr id="1119" name="Google Shape;251;p13">
            <a:extLst>
              <a:ext uri="{FF2B5EF4-FFF2-40B4-BE49-F238E27FC236}">
                <a16:creationId xmlns:a16="http://schemas.microsoft.com/office/drawing/2014/main" id="{ADA01C7D-4442-F3D0-8967-28E35168E600}"/>
              </a:ext>
            </a:extLst>
          </p:cNvPr>
          <p:cNvSpPr txBox="1"/>
          <p:nvPr/>
        </p:nvSpPr>
        <p:spPr>
          <a:xfrm>
            <a:off x="997914" y="664875"/>
            <a:ext cx="7243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To HE Providers</a:t>
            </a:r>
            <a:endParaRPr b="1" dirty="0"/>
          </a:p>
        </p:txBody>
      </p:sp>
      <p:cxnSp>
        <p:nvCxnSpPr>
          <p:cNvPr id="1120" name="Google Shape;336;p13">
            <a:extLst>
              <a:ext uri="{FF2B5EF4-FFF2-40B4-BE49-F238E27FC236}">
                <a16:creationId xmlns:a16="http://schemas.microsoft.com/office/drawing/2014/main" id="{3F7F3AE6-7E7D-BC86-E2FD-A0D5EA1693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60924" y="903177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121" name="Picture 1120" descr="A logo for a company">
            <a:extLst>
              <a:ext uri="{FF2B5EF4-FFF2-40B4-BE49-F238E27FC236}">
                <a16:creationId xmlns:a16="http://schemas.microsoft.com/office/drawing/2014/main" id="{DABCA413-55F9-0BD0-C874-028954C9B260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rcRect l="30878" t="25985" r="30564" b="22227"/>
          <a:stretch/>
        </p:blipFill>
        <p:spPr>
          <a:xfrm>
            <a:off x="5709114" y="4226497"/>
            <a:ext cx="502121" cy="354069"/>
          </a:xfrm>
          <a:prstGeom prst="rect">
            <a:avLst/>
          </a:prstGeom>
        </p:spPr>
      </p:pic>
      <p:pic>
        <p:nvPicPr>
          <p:cNvPr id="1122" name="Picture 1121" descr="A logo for a company">
            <a:extLst>
              <a:ext uri="{FF2B5EF4-FFF2-40B4-BE49-F238E27FC236}">
                <a16:creationId xmlns:a16="http://schemas.microsoft.com/office/drawing/2014/main" id="{DF812F3B-269B-29F5-7C3C-FEF9A58ECAB8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rcRect l="30878" t="25985" r="30564" b="22227"/>
          <a:stretch/>
        </p:blipFill>
        <p:spPr>
          <a:xfrm>
            <a:off x="6004315" y="7763269"/>
            <a:ext cx="317600" cy="223955"/>
          </a:xfrm>
          <a:prstGeom prst="rect">
            <a:avLst/>
          </a:prstGeom>
        </p:spPr>
      </p:pic>
      <p:cxnSp>
        <p:nvCxnSpPr>
          <p:cNvPr id="1123" name="Google Shape;268;p13">
            <a:extLst>
              <a:ext uri="{FF2B5EF4-FFF2-40B4-BE49-F238E27FC236}">
                <a16:creationId xmlns:a16="http://schemas.microsoft.com/office/drawing/2014/main" id="{17B48A78-DF80-A82B-D015-A5BAA28408E3}"/>
              </a:ext>
            </a:extLst>
          </p:cNvPr>
          <p:cNvCxnSpPr/>
          <p:nvPr/>
        </p:nvCxnSpPr>
        <p:spPr>
          <a:xfrm rot="10800000">
            <a:off x="5720583" y="9800051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24" name="Google Shape;138;p13">
            <a:extLst>
              <a:ext uri="{FF2B5EF4-FFF2-40B4-BE49-F238E27FC236}">
                <a16:creationId xmlns:a16="http://schemas.microsoft.com/office/drawing/2014/main" id="{5E460CD6-B5BC-34AA-10F2-BA451BD46898}"/>
              </a:ext>
            </a:extLst>
          </p:cNvPr>
          <p:cNvSpPr txBox="1"/>
          <p:nvPr/>
        </p:nvSpPr>
        <p:spPr>
          <a:xfrm>
            <a:off x="7028802" y="10033502"/>
            <a:ext cx="94210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Career Padlet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125" name="Picture 1124" descr="A logo for a company">
            <a:extLst>
              <a:ext uri="{FF2B5EF4-FFF2-40B4-BE49-F238E27FC236}">
                <a16:creationId xmlns:a16="http://schemas.microsoft.com/office/drawing/2014/main" id="{E8BF24D2-5961-3A78-447E-B47B09473637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837473B0-CC2E-450A-ABE3-18F120FF3D39}">
                <a1611:picAttrSrcUrl xmlns:a1611="http://schemas.microsoft.com/office/drawing/2016/11/main" r:id="rId66"/>
              </a:ext>
            </a:extLst>
          </a:blip>
          <a:stretch>
            <a:fillRect/>
          </a:stretch>
        </p:blipFill>
        <p:spPr>
          <a:xfrm>
            <a:off x="7090829" y="597926"/>
            <a:ext cx="519307" cy="292110"/>
          </a:xfrm>
          <a:prstGeom prst="rect">
            <a:avLst/>
          </a:prstGeom>
        </p:spPr>
      </p:pic>
      <p:cxnSp>
        <p:nvCxnSpPr>
          <p:cNvPr id="1126" name="Google Shape;336;p13">
            <a:extLst>
              <a:ext uri="{FF2B5EF4-FFF2-40B4-BE49-F238E27FC236}">
                <a16:creationId xmlns:a16="http://schemas.microsoft.com/office/drawing/2014/main" id="{4E506632-B728-DC4C-F691-EBB142DE9D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24268" y="923108"/>
            <a:ext cx="11361" cy="2194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128" name="Picture 1127" descr="A red triangle on a black background&#10;&#10;Description automatically generated">
            <a:extLst>
              <a:ext uri="{FF2B5EF4-FFF2-40B4-BE49-F238E27FC236}">
                <a16:creationId xmlns:a16="http://schemas.microsoft.com/office/drawing/2014/main" id="{D87129B4-FF8E-7BC8-CA23-433653E268A4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837473B0-CC2E-450A-ABE3-18F120FF3D39}">
                <a1611:picAttrSrcUrl xmlns:a1611="http://schemas.microsoft.com/office/drawing/2016/11/main" r:id="rId68"/>
              </a:ext>
            </a:extLst>
          </a:blip>
          <a:stretch>
            <a:fillRect/>
          </a:stretch>
        </p:blipFill>
        <p:spPr>
          <a:xfrm>
            <a:off x="4845403" y="1168779"/>
            <a:ext cx="712983" cy="2376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9" name="Picture 1128" descr="A yellow background with white letters&#10;&#10;Description automatically generated">
            <a:extLst>
              <a:ext uri="{FF2B5EF4-FFF2-40B4-BE49-F238E27FC236}">
                <a16:creationId xmlns:a16="http://schemas.microsoft.com/office/drawing/2014/main" id="{A1EA90E6-1096-E43B-96BE-70F910A2845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604807" y="2120674"/>
            <a:ext cx="569820" cy="237886"/>
          </a:xfrm>
          <a:prstGeom prst="rect">
            <a:avLst/>
          </a:prstGeom>
        </p:spPr>
      </p:pic>
      <p:sp>
        <p:nvSpPr>
          <p:cNvPr id="113" name="Google Shape;113;p13"/>
          <p:cNvSpPr/>
          <p:nvPr/>
        </p:nvSpPr>
        <p:spPr>
          <a:xfrm>
            <a:off x="662630" y="5182520"/>
            <a:ext cx="879149" cy="83258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11</a:t>
            </a:r>
            <a:endParaRPr sz="1600" dirty="0"/>
          </a:p>
        </p:txBody>
      </p:sp>
      <p:sp>
        <p:nvSpPr>
          <p:cNvPr id="386" name="Google Shape;174;p13">
            <a:extLst>
              <a:ext uri="{FF2B5EF4-FFF2-40B4-BE49-F238E27FC236}">
                <a16:creationId xmlns:a16="http://schemas.microsoft.com/office/drawing/2014/main" id="{55D0962F-651D-41C2-BD06-8164EC8D390D}"/>
              </a:ext>
            </a:extLst>
          </p:cNvPr>
          <p:cNvSpPr txBox="1"/>
          <p:nvPr/>
        </p:nvSpPr>
        <p:spPr>
          <a:xfrm>
            <a:off x="3069817" y="14383645"/>
            <a:ext cx="781707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8 Experience of a workplace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Office</a:t>
            </a:r>
          </a:p>
        </p:txBody>
      </p:sp>
      <p:sp>
        <p:nvSpPr>
          <p:cNvPr id="387" name="Google Shape;174;p13">
            <a:extLst>
              <a:ext uri="{FF2B5EF4-FFF2-40B4-BE49-F238E27FC236}">
                <a16:creationId xmlns:a16="http://schemas.microsoft.com/office/drawing/2014/main" id="{D1A2CD4C-44EF-42DF-AACD-6FD22E6EC039}"/>
              </a:ext>
            </a:extLst>
          </p:cNvPr>
          <p:cNvSpPr txBox="1"/>
          <p:nvPr/>
        </p:nvSpPr>
        <p:spPr>
          <a:xfrm>
            <a:off x="4974536" y="14445956"/>
            <a:ext cx="879184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Bitesize Careers and apprenticeships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830E0F79-DCEB-45EF-A280-9A36EECA02E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5883" y="14132058"/>
            <a:ext cx="79255" cy="420660"/>
          </a:xfrm>
          <a:prstGeom prst="rect">
            <a:avLst/>
          </a:prstGeom>
        </p:spPr>
      </p:pic>
      <p:sp>
        <p:nvSpPr>
          <p:cNvPr id="389" name="Google Shape;174;p13">
            <a:extLst>
              <a:ext uri="{FF2B5EF4-FFF2-40B4-BE49-F238E27FC236}">
                <a16:creationId xmlns:a16="http://schemas.microsoft.com/office/drawing/2014/main" id="{38867B72-C0EC-4E89-B357-4E6D00EF0A78}"/>
              </a:ext>
            </a:extLst>
          </p:cNvPr>
          <p:cNvSpPr txBox="1"/>
          <p:nvPr/>
        </p:nvSpPr>
        <p:spPr>
          <a:xfrm>
            <a:off x="914290" y="4397072"/>
            <a:ext cx="1094662" cy="2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Service Careers and apprenticeships Meet the employer</a:t>
            </a:r>
            <a:endParaRPr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0" name="Google Shape;339;p13">
            <a:extLst>
              <a:ext uri="{FF2B5EF4-FFF2-40B4-BE49-F238E27FC236}">
                <a16:creationId xmlns:a16="http://schemas.microsoft.com/office/drawing/2014/main" id="{C18F7C4F-579F-4579-9BDC-1459977DF318}"/>
              </a:ext>
            </a:extLst>
          </p:cNvPr>
          <p:cNvCxnSpPr/>
          <p:nvPr/>
        </p:nvCxnSpPr>
        <p:spPr>
          <a:xfrm>
            <a:off x="1577641" y="4748566"/>
            <a:ext cx="0" cy="35186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1" name="Google Shape;333;p13">
            <a:extLst>
              <a:ext uri="{FF2B5EF4-FFF2-40B4-BE49-F238E27FC236}">
                <a16:creationId xmlns:a16="http://schemas.microsoft.com/office/drawing/2014/main" id="{C82E04A0-D524-4E07-8822-DDD0484934A5}"/>
              </a:ext>
            </a:extLst>
          </p:cNvPr>
          <p:cNvCxnSpPr/>
          <p:nvPr/>
        </p:nvCxnSpPr>
        <p:spPr>
          <a:xfrm rot="10800000">
            <a:off x="2678182" y="4638837"/>
            <a:ext cx="2080" cy="3797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92" name="Picture 391" descr="A red triangle on a black background&#10;&#10;Description automatically generated">
            <a:extLst>
              <a:ext uri="{FF2B5EF4-FFF2-40B4-BE49-F238E27FC236}">
                <a16:creationId xmlns:a16="http://schemas.microsoft.com/office/drawing/2014/main" id="{29F2555C-2432-4B86-8ADA-EC577995017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837473B0-CC2E-450A-ABE3-18F120FF3D39}">
                <a1611:picAttrSrcUrl xmlns:a1611="http://schemas.microsoft.com/office/drawing/2016/11/main" r:id="rId68"/>
              </a:ext>
            </a:extLst>
          </a:blip>
          <a:stretch>
            <a:fillRect/>
          </a:stretch>
        </p:blipFill>
        <p:spPr>
          <a:xfrm>
            <a:off x="618557" y="2404599"/>
            <a:ext cx="712983" cy="2376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4" name="Picture 39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0103F30-16AC-4BF5-B4AA-C7235EA95FA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645546" y="1215791"/>
            <a:ext cx="1201856" cy="241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3FDD-57A4-877C-A442-D565CFC51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45510-A851-7F4F-B7A2-0F4326267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8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609</Words>
  <Application>Microsoft Office PowerPoint</Application>
  <PresentationFormat>Custom</PresentationFormat>
  <Paragraphs>183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Boyd,Joanne</cp:lastModifiedBy>
  <cp:revision>69</cp:revision>
  <cp:lastPrinted>2023-10-02T11:57:58Z</cp:lastPrinted>
  <dcterms:modified xsi:type="dcterms:W3CDTF">2023-10-02T16:29:44Z</dcterms:modified>
</cp:coreProperties>
</file>