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89" r:id="rId4"/>
    <p:sldId id="355" r:id="rId5"/>
    <p:sldId id="313" r:id="rId6"/>
    <p:sldId id="316" r:id="rId7"/>
    <p:sldId id="320" r:id="rId8"/>
    <p:sldId id="260" r:id="rId9"/>
    <p:sldId id="318" r:id="rId10"/>
    <p:sldId id="310" r:id="rId11"/>
    <p:sldId id="353" r:id="rId12"/>
    <p:sldId id="261" r:id="rId13"/>
    <p:sldId id="263" r:id="rId14"/>
    <p:sldId id="343" r:id="rId15"/>
    <p:sldId id="344" r:id="rId16"/>
    <p:sldId id="258" r:id="rId17"/>
    <p:sldId id="264" r:id="rId18"/>
    <p:sldId id="312" r:id="rId19"/>
    <p:sldId id="331" r:id="rId20"/>
    <p:sldId id="277" r:id="rId21"/>
    <p:sldId id="300" r:id="rId22"/>
    <p:sldId id="301" r:id="rId23"/>
    <p:sldId id="302" r:id="rId24"/>
    <p:sldId id="348" r:id="rId25"/>
    <p:sldId id="350" r:id="rId26"/>
    <p:sldId id="337" r:id="rId27"/>
    <p:sldId id="303" r:id="rId28"/>
    <p:sldId id="304" r:id="rId29"/>
    <p:sldId id="338" r:id="rId30"/>
    <p:sldId id="339" r:id="rId31"/>
    <p:sldId id="265" r:id="rId32"/>
    <p:sldId id="345" r:id="rId33"/>
    <p:sldId id="259" r:id="rId34"/>
    <p:sldId id="340" r:id="rId35"/>
    <p:sldId id="270" r:id="rId36"/>
    <p:sldId id="271" r:id="rId37"/>
    <p:sldId id="266" r:id="rId38"/>
    <p:sldId id="267" r:id="rId39"/>
    <p:sldId id="268" r:id="rId40"/>
    <p:sldId id="346" r:id="rId41"/>
    <p:sldId id="347" r:id="rId42"/>
    <p:sldId id="341" r:id="rId43"/>
    <p:sldId id="272" r:id="rId44"/>
    <p:sldId id="342" r:id="rId45"/>
    <p:sldId id="269" r:id="rId46"/>
    <p:sldId id="282" r:id="rId47"/>
    <p:sldId id="305" r:id="rId48"/>
    <p:sldId id="326" r:id="rId49"/>
    <p:sldId id="306" r:id="rId50"/>
    <p:sldId id="307" r:id="rId51"/>
    <p:sldId id="308" r:id="rId52"/>
    <p:sldId id="327" r:id="rId53"/>
    <p:sldId id="349" r:id="rId54"/>
    <p:sldId id="323" r:id="rId55"/>
    <p:sldId id="325" r:id="rId56"/>
    <p:sldId id="324" r:id="rId57"/>
    <p:sldId id="328" r:id="rId58"/>
    <p:sldId id="329" r:id="rId59"/>
    <p:sldId id="351" r:id="rId60"/>
    <p:sldId id="352" r:id="rId61"/>
    <p:sldId id="309" r:id="rId62"/>
    <p:sldId id="311" r:id="rId63"/>
    <p:sldId id="288" r:id="rId6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C94-1BFD-4194-8A65-09C679B8D78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BC07-FF64-4D8F-A3F7-8E08E7859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7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03FE-9D38-420A-8B76-D27EE972673A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4526-BE43-4C07-817C-C68FC9BD5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6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0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6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868680"/>
          </a:xfr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160000" cy="4495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143000"/>
            <a:ext cx="1016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86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subjects/zrkw2h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qas.co.u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ke.co.uk/" TargetMode="External"/><Relationship Id="rId2" Type="http://schemas.openxmlformats.org/officeDocument/2006/relationships/hyperlink" Target="https://www.gcsepo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arknotes.com/" TargetMode="External"/><Relationship Id="rId5" Type="http://schemas.openxmlformats.org/officeDocument/2006/relationships/hyperlink" Target="https://www.bbc.co.uk/bitesize/examspecs/zw9mycw" TargetMode="External"/><Relationship Id="rId4" Type="http://schemas.openxmlformats.org/officeDocument/2006/relationships/hyperlink" Target="https://www.bbc.co.uk/bitesize/examspecs/zpxh82p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raanalytics.co.uk/EAPReports/EAPReports/DrillDown?RptArea_ID=14&amp;RptLevel_ID=5&amp;RPTView_ID=412&amp;Qual_ID=387&amp;EAPGradesMethod_ID=18&amp;EAPWholeGrade_ID=107&amp;StuFilter_val=All&amp;ATLMasterJudgement_ID=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s://www.sisraanalytics.co.uk/EAPReports/EAPReports/DrillDown?RptArea_ID=14&amp;RptLevel_ID=5&amp;RPTView_ID=412&amp;Qual_ID=387&amp;EAPGradesMethod_ID=18&amp;EAPWholeGrade_ID=110&amp;StuFilter_val=All&amp;ATLMasterJudgement_ID=0" TargetMode="External"/><Relationship Id="rId4" Type="http://schemas.openxmlformats.org/officeDocument/2006/relationships/hyperlink" Target="https://www.sisraanalytics.co.uk/EAPReports/EAPReports/DrillDown?RptArea_ID=14&amp;RptLevel_ID=5&amp;RPTView_ID=412&amp;Qual_ID=387&amp;EAPGradesMethod_ID=18&amp;EAPWholeGrade_ID=109&amp;StuFilter_val=All&amp;ATLMasterJudgement_ID=0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subjects/zrkw2h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8.png"/><Relationship Id="rId4" Type="http://schemas.openxmlformats.org/officeDocument/2006/relationships/hyperlink" Target="http://www.aqa.org.uk/subjects/science/gcse/combined-science-trilogy-8464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l.martin@gateacre.org" TargetMode="External"/><Relationship Id="rId2" Type="http://schemas.openxmlformats.org/officeDocument/2006/relationships/hyperlink" Target="mailto:k.cleary@gateacr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.gash@gateacre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5290" y="911036"/>
            <a:ext cx="8761413" cy="134868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Sixth Form Open Evening 8</a:t>
            </a:r>
            <a:r>
              <a:rPr lang="en-GB" baseline="30000" dirty="0">
                <a:solidFill>
                  <a:srgbClr val="FFFF00"/>
                </a:solidFill>
              </a:rPr>
              <a:t>th</a:t>
            </a:r>
            <a:r>
              <a:rPr lang="en-GB" dirty="0">
                <a:solidFill>
                  <a:srgbClr val="FFFF00"/>
                </a:solidFill>
              </a:rPr>
              <a:t> Feb 4:30-6pm </a:t>
            </a:r>
          </a:p>
        </p:txBody>
      </p:sp>
      <p:pic>
        <p:nvPicPr>
          <p:cNvPr id="6" name="Content Placeholder 5" descr="New Bad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18" y="2595614"/>
            <a:ext cx="3463963" cy="426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21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488704"/>
            <a:ext cx="6784235" cy="501896"/>
          </a:xfrm>
        </p:spPr>
        <p:txBody>
          <a:bodyPr/>
          <a:lstStyle/>
          <a:p>
            <a:br>
              <a:rPr lang="en-US" dirty="0"/>
            </a:br>
            <a:endParaRPr lang="en-GB" dirty="0"/>
          </a:p>
        </p:txBody>
      </p:sp>
      <p:pic>
        <p:nvPicPr>
          <p:cNvPr id="6" name="Content Placeholder 5" descr="Career Information Advice and Guidance and 7 more pages - Work - Microsoft​ Edge">
            <a:extLst>
              <a:ext uri="{FF2B5EF4-FFF2-40B4-BE49-F238E27FC236}">
                <a16:creationId xmlns:a16="http://schemas.microsoft.com/office/drawing/2014/main" id="{7A77B1FF-FBFA-4F55-BDB0-579B0ACCD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65" y="1905000"/>
            <a:ext cx="7472471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8800" y="876300"/>
            <a:ext cx="7620000" cy="381000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Gateacre</a:t>
            </a:r>
            <a:r>
              <a:rPr lang="en-GB" dirty="0">
                <a:solidFill>
                  <a:schemeClr val="bg1"/>
                </a:solidFill>
              </a:rPr>
              <a:t> Career Padlet – available on Edulink and website </a:t>
            </a:r>
          </a:p>
        </p:txBody>
      </p:sp>
    </p:spTree>
    <p:extLst>
      <p:ext uri="{BB962C8B-B14F-4D97-AF65-F5344CB8AC3E}">
        <p14:creationId xmlns:p14="http://schemas.microsoft.com/office/powerpoint/2010/main" val="114797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GB" sz="8800" dirty="0"/>
            </a:br>
            <a:r>
              <a:rPr lang="en-GB" sz="6000" dirty="0"/>
              <a:t>Mr Creed</a:t>
            </a:r>
            <a:br>
              <a:rPr lang="en-GB" sz="6000" dirty="0"/>
            </a:br>
            <a:r>
              <a:rPr lang="en-GB" sz="6000" dirty="0"/>
              <a:t>Assistant Headteacher Exams &amp; Intervention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C8B64-DEBD-47E4-A424-76A3856E0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6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1" t="18252" r="76375" b="35766"/>
          <a:stretch/>
        </p:blipFill>
        <p:spPr>
          <a:xfrm>
            <a:off x="2140772" y="441064"/>
            <a:ext cx="6852621" cy="6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Sessions - </a:t>
            </a:r>
            <a:r>
              <a:rPr lang="en-GB" dirty="0">
                <a:solidFill>
                  <a:srgbClr val="FF0000"/>
                </a:solidFill>
              </a:rPr>
              <a:t>Targeted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2427889"/>
            <a:ext cx="10467191" cy="4306397"/>
          </a:xfrm>
        </p:spPr>
        <p:txBody>
          <a:bodyPr/>
          <a:lstStyle/>
          <a:p>
            <a:r>
              <a:rPr lang="en-GB" b="1" dirty="0"/>
              <a:t>English, Maths Science and Geography Intervention classes run each morning Monday – Thursday 8.45am-9.30am.</a:t>
            </a:r>
          </a:p>
          <a:p>
            <a:r>
              <a:rPr lang="en-GB" b="1" u="sng" dirty="0"/>
              <a:t>All students </a:t>
            </a:r>
            <a:r>
              <a:rPr lang="en-GB" b="1" dirty="0"/>
              <a:t>will be in a class for a subject.</a:t>
            </a:r>
          </a:p>
          <a:p>
            <a:r>
              <a:rPr lang="en-GB" b="1" dirty="0"/>
              <a:t>Good attendance and punctuality is essential in order to gain the most from the sessions.</a:t>
            </a:r>
          </a:p>
          <a:p>
            <a:r>
              <a:rPr lang="en-GB" b="1" dirty="0"/>
              <a:t>All intervention classes are </a:t>
            </a:r>
            <a:r>
              <a:rPr lang="en-GB" b="1" dirty="0">
                <a:highlight>
                  <a:srgbClr val="FFFF00"/>
                </a:highlight>
              </a:rPr>
              <a:t>targeted</a:t>
            </a:r>
            <a:r>
              <a:rPr lang="en-GB" b="1" dirty="0"/>
              <a:t> to key students who have </a:t>
            </a:r>
            <a:r>
              <a:rPr lang="en-GB" b="1" dirty="0">
                <a:highlight>
                  <a:srgbClr val="FFFF00"/>
                </a:highlight>
              </a:rPr>
              <a:t>specific gaps </a:t>
            </a:r>
            <a:r>
              <a:rPr lang="en-GB" b="1" dirty="0"/>
              <a:t>in knowledge so we can fill the gaps.</a:t>
            </a:r>
          </a:p>
          <a:p>
            <a:r>
              <a:rPr lang="en-GB" b="1" dirty="0"/>
              <a:t>Intervention classes targeted </a:t>
            </a:r>
            <a:r>
              <a:rPr lang="en-GB" b="1" u="sng" dirty="0"/>
              <a:t>not general revision </a:t>
            </a:r>
            <a:r>
              <a:rPr lang="en-GB" b="1" dirty="0"/>
              <a:t>as one size does not fit all.</a:t>
            </a:r>
          </a:p>
          <a:p>
            <a:r>
              <a:rPr lang="en-GB" b="1" dirty="0"/>
              <a:t>We have seen a huge improvement in results this summer at GCSE in which the data points to interventions class gains.</a:t>
            </a:r>
          </a:p>
          <a:p>
            <a:r>
              <a:rPr lang="en-GB" b="1" dirty="0"/>
              <a:t>After 6 weeks students will change subjects, this format will continue all year.</a:t>
            </a:r>
          </a:p>
        </p:txBody>
      </p:sp>
    </p:spTree>
    <p:extLst>
      <p:ext uri="{BB962C8B-B14F-4D97-AF65-F5344CB8AC3E}">
        <p14:creationId xmlns:p14="http://schemas.microsoft.com/office/powerpoint/2010/main" val="1991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3A93-9D8D-46DE-9570-1982CD44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Y11 Study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B429-C68C-43DD-8120-C72DAC55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12743" cy="3416300"/>
          </a:xfrm>
        </p:spPr>
        <p:txBody>
          <a:bodyPr>
            <a:normAutofit/>
          </a:bodyPr>
          <a:lstStyle/>
          <a:p>
            <a:r>
              <a:rPr lang="en-GB" sz="2000" b="1" dirty="0"/>
              <a:t>Each morning Y11 students are encouraged to attend school early at 8am to study in the atrium.</a:t>
            </a:r>
          </a:p>
          <a:p>
            <a:r>
              <a:rPr lang="en-GB" sz="2000" b="1" dirty="0"/>
              <a:t>An area will be cordoned off just for studying.</a:t>
            </a:r>
          </a:p>
          <a:p>
            <a:r>
              <a:rPr lang="en-GB" sz="2000" b="1" dirty="0"/>
              <a:t>A free breakfast will be provided each day. </a:t>
            </a:r>
          </a:p>
          <a:p>
            <a:r>
              <a:rPr lang="en-GB" sz="2000" b="1" dirty="0"/>
              <a:t>Teaching staff will be on hand to support the students. </a:t>
            </a:r>
          </a:p>
          <a:p>
            <a:r>
              <a:rPr lang="en-GB" sz="2000" b="1" dirty="0"/>
              <a:t>Departments will provide resources and revision materials.</a:t>
            </a:r>
          </a:p>
          <a:p>
            <a:r>
              <a:rPr lang="en-GB" sz="2000" b="1" dirty="0"/>
              <a:t>This is will start in the coming weeks and run until the mock exams initially. </a:t>
            </a:r>
          </a:p>
        </p:txBody>
      </p:sp>
    </p:spTree>
    <p:extLst>
      <p:ext uri="{BB962C8B-B14F-4D97-AF65-F5344CB8AC3E}">
        <p14:creationId xmlns:p14="http://schemas.microsoft.com/office/powerpoint/2010/main" val="20677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1DD2-6110-46F3-B439-9DBA6C75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School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0DFF-8616-4775-8163-C8486EB1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We hope to launch our after school revision class timetable shortly. </a:t>
            </a:r>
          </a:p>
          <a:p>
            <a:r>
              <a:rPr lang="en-GB" sz="2000" b="1" dirty="0"/>
              <a:t>Students will be able to see which classes are available on which days. </a:t>
            </a:r>
          </a:p>
          <a:p>
            <a:r>
              <a:rPr lang="en-GB" sz="2000" b="1" dirty="0"/>
              <a:t>It will be a 2 week timetable the same as what we operate. E.g. English week one, Maths the second week. </a:t>
            </a:r>
          </a:p>
          <a:p>
            <a:r>
              <a:rPr lang="en-GB" sz="2000" b="1" dirty="0"/>
              <a:t>Students are strongly advised to attend so they are revisiting material from last year, which they may have forgotten.  </a:t>
            </a:r>
          </a:p>
          <a:p>
            <a:r>
              <a:rPr lang="en-GB" sz="2000" b="1" dirty="0"/>
              <a:t>I will contact you when we are ready to go live. </a:t>
            </a:r>
          </a:p>
        </p:txBody>
      </p:sp>
    </p:spTree>
    <p:extLst>
      <p:ext uri="{BB962C8B-B14F-4D97-AF65-F5344CB8AC3E}">
        <p14:creationId xmlns:p14="http://schemas.microsoft.com/office/powerpoint/2010/main" val="2424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Mock Exams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42898" cy="3416300"/>
          </a:xfrm>
        </p:spPr>
        <p:txBody>
          <a:bodyPr>
            <a:normAutofit/>
          </a:bodyPr>
          <a:lstStyle/>
          <a:p>
            <a:r>
              <a:rPr lang="en-GB" sz="3200" dirty="0"/>
              <a:t>Mocks - </a:t>
            </a:r>
            <a:r>
              <a:rPr lang="en-GB" sz="3200" b="1" dirty="0"/>
              <a:t>November 20</a:t>
            </a:r>
            <a:r>
              <a:rPr lang="en-GB" sz="3200" b="1" baseline="30000" dirty="0"/>
              <a:t>th</a:t>
            </a:r>
            <a:r>
              <a:rPr lang="en-GB" sz="3200" b="1" dirty="0"/>
              <a:t> – 30</a:t>
            </a:r>
            <a:r>
              <a:rPr lang="en-GB" sz="3200" b="1" baseline="30000" dirty="0"/>
              <a:t>th</a:t>
            </a:r>
            <a:r>
              <a:rPr lang="en-GB" sz="3200" dirty="0"/>
              <a:t>.</a:t>
            </a:r>
            <a:endParaRPr lang="en-GB" sz="3200" baseline="30000" dirty="0"/>
          </a:p>
          <a:p>
            <a:r>
              <a:rPr lang="en-GB" sz="3200" dirty="0"/>
              <a:t>Mock results </a:t>
            </a:r>
            <a:r>
              <a:rPr lang="en-GB" sz="3200" b="1" dirty="0"/>
              <a:t>Thursday 14</a:t>
            </a:r>
            <a:r>
              <a:rPr lang="en-GB" sz="3200" b="1" baseline="30000" dirty="0"/>
              <a:t>th</a:t>
            </a:r>
            <a:r>
              <a:rPr lang="en-GB" sz="3200" b="1" dirty="0"/>
              <a:t> December 3.20pm. </a:t>
            </a:r>
          </a:p>
          <a:p>
            <a:endParaRPr lang="en-GB" sz="3200" baseline="30000" dirty="0"/>
          </a:p>
          <a:p>
            <a:pPr marL="0" indent="0">
              <a:buNone/>
            </a:pPr>
            <a:endParaRPr lang="en-GB" baseline="30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07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GB" sz="8800" dirty="0"/>
            </a:br>
            <a:r>
              <a:rPr lang="en-GB" sz="8800" dirty="0"/>
              <a:t>Head of Year 11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Mr Danson</a:t>
            </a:r>
          </a:p>
        </p:txBody>
      </p:sp>
    </p:spTree>
    <p:extLst>
      <p:ext uri="{BB962C8B-B14F-4D97-AF65-F5344CB8AC3E}">
        <p14:creationId xmlns:p14="http://schemas.microsoft.com/office/powerpoint/2010/main" val="325841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Year 11 HOY/Pastoral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220" y="2414016"/>
            <a:ext cx="9127355" cy="4133088"/>
          </a:xfrm>
        </p:spPr>
        <p:txBody>
          <a:bodyPr anchor="ctr">
            <a:normAutofit fontScale="62500" lnSpcReduction="20000"/>
          </a:bodyPr>
          <a:lstStyle/>
          <a:p>
            <a:r>
              <a:rPr lang="en-GB" sz="2800" dirty="0"/>
              <a:t>Attendance. </a:t>
            </a:r>
            <a:r>
              <a:rPr lang="en-GB" sz="2800" b="1" i="1" dirty="0"/>
              <a:t>Every school day really does count. </a:t>
            </a:r>
            <a:r>
              <a:rPr lang="en-GB" sz="2800" dirty="0"/>
              <a:t>Research will tell you that by not being in everyday will affect your overall grade and outcomes. </a:t>
            </a:r>
          </a:p>
          <a:p>
            <a:r>
              <a:rPr lang="en-GB" sz="2800" dirty="0"/>
              <a:t>Punctuality-Being late to lessons disrupts the learning of other students and hinders the flow of the lessons. </a:t>
            </a:r>
          </a:p>
          <a:p>
            <a:endParaRPr lang="en-GB" sz="2800" dirty="0"/>
          </a:p>
          <a:p>
            <a:r>
              <a:rPr lang="en-GB" sz="2800" dirty="0"/>
              <a:t>After School Revision Sessions-Students to start as early as possible. </a:t>
            </a:r>
          </a:p>
          <a:p>
            <a:r>
              <a:rPr lang="en-GB" sz="2800" dirty="0"/>
              <a:t>Revision timetable at home. </a:t>
            </a:r>
          </a:p>
          <a:p>
            <a:r>
              <a:rPr lang="en-GB" sz="2800" dirty="0"/>
              <a:t>Interventions are on-going and take place during Academic Tutor Time </a:t>
            </a:r>
          </a:p>
          <a:p>
            <a:r>
              <a:rPr lang="en-GB" sz="2800" dirty="0"/>
              <a:t>GCSE Pod/PIXL other Apps/websites</a:t>
            </a:r>
          </a:p>
          <a:p>
            <a:r>
              <a:rPr lang="en-GB" sz="2800" dirty="0"/>
              <a:t>Getting Basics Right-Being equipped and ready to learn</a:t>
            </a:r>
          </a:p>
          <a:p>
            <a:r>
              <a:rPr lang="en-GB" sz="2800" dirty="0"/>
              <a:t>Pastoral Support – HOY/AHOY/Form Tutors. </a:t>
            </a:r>
            <a:r>
              <a:rPr lang="en-GB" sz="2800" b="1" dirty="0"/>
              <a:t>We are here for you!</a:t>
            </a:r>
          </a:p>
          <a:p>
            <a:r>
              <a:rPr lang="en-GB" sz="2800" b="1" dirty="0"/>
              <a:t>End of year celebrations.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Year 11 HOY/Pastoral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69260"/>
            <a:ext cx="8042834" cy="5001632"/>
          </a:xfrm>
        </p:spPr>
        <p:txBody>
          <a:bodyPr anchor="ctr">
            <a:normAutofit/>
          </a:bodyPr>
          <a:lstStyle/>
          <a:p>
            <a:r>
              <a:rPr lang="en-GB" sz="2800" dirty="0"/>
              <a:t>Pastoral support</a:t>
            </a:r>
          </a:p>
          <a:p>
            <a:r>
              <a:rPr lang="en-GB" sz="2800" dirty="0"/>
              <a:t>HOY/AHOY</a:t>
            </a:r>
          </a:p>
          <a:p>
            <a:r>
              <a:rPr lang="en-GB" sz="2800" dirty="0"/>
              <a:t>Form tutors</a:t>
            </a:r>
          </a:p>
          <a:p>
            <a:r>
              <a:rPr lang="en-GB" sz="2800" dirty="0"/>
              <a:t>Subject staff</a:t>
            </a:r>
          </a:p>
          <a:p>
            <a:r>
              <a:rPr lang="en-GB" sz="2800" dirty="0"/>
              <a:t>Additional services – counselling /YPAS</a:t>
            </a:r>
          </a:p>
          <a:p>
            <a:r>
              <a:rPr lang="en-GB" sz="2800" dirty="0"/>
              <a:t>Working collaboratively with each other to support and guide your child.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62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for the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Introduction Mr Jones</a:t>
            </a:r>
          </a:p>
          <a:p>
            <a:r>
              <a:rPr lang="en-GB" sz="2400" dirty="0"/>
              <a:t>Mrs Boyd - Careers </a:t>
            </a:r>
          </a:p>
          <a:p>
            <a:r>
              <a:rPr lang="en-GB" sz="2400" dirty="0"/>
              <a:t>Mr Creed – Exams &amp; Intervention</a:t>
            </a:r>
          </a:p>
          <a:p>
            <a:r>
              <a:rPr lang="en-GB" sz="2400" dirty="0"/>
              <a:t>Head of Year Mr Danson</a:t>
            </a:r>
          </a:p>
          <a:p>
            <a:r>
              <a:rPr lang="en-GB" sz="2400" dirty="0"/>
              <a:t>Maths – Mr Martin</a:t>
            </a:r>
          </a:p>
          <a:p>
            <a:r>
              <a:rPr lang="en-GB" sz="2400" dirty="0"/>
              <a:t>English – Mrs Cleary</a:t>
            </a:r>
          </a:p>
          <a:p>
            <a:r>
              <a:rPr lang="en-GB" sz="2400" dirty="0"/>
              <a:t>Science – Mr Gash</a:t>
            </a:r>
          </a:p>
        </p:txBody>
      </p:sp>
    </p:spTree>
    <p:extLst>
      <p:ext uri="{BB962C8B-B14F-4D97-AF65-F5344CB8AC3E}">
        <p14:creationId xmlns:p14="http://schemas.microsoft.com/office/powerpoint/2010/main" val="384432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8800" dirty="0"/>
              <a:t>Mr Martin</a:t>
            </a:r>
            <a:br>
              <a:rPr lang="en-GB" sz="8800" dirty="0"/>
            </a:br>
            <a:r>
              <a:rPr lang="en-GB" sz="8800" dirty="0"/>
              <a:t> Head of Mathematics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4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GCSE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18" y="2856419"/>
            <a:ext cx="8042834" cy="3416300"/>
          </a:xfrm>
        </p:spPr>
        <p:txBody>
          <a:bodyPr anchor="ctr">
            <a:normAutofit/>
          </a:bodyPr>
          <a:lstStyle/>
          <a:p>
            <a:r>
              <a:rPr lang="en-GB" sz="2800" dirty="0"/>
              <a:t>EDUQAS exam board</a:t>
            </a:r>
          </a:p>
          <a:p>
            <a:r>
              <a:rPr lang="en-GB" sz="2800" dirty="0"/>
              <a:t>Full details of their specification can be found on </a:t>
            </a:r>
            <a:r>
              <a:rPr lang="en-GB" sz="2800" dirty="0" err="1"/>
              <a:t>www.eduqas.co.uk</a:t>
            </a:r>
            <a:endParaRPr lang="en-GB" sz="2800" dirty="0"/>
          </a:p>
          <a:p>
            <a:r>
              <a:rPr lang="en-GB" sz="2800" dirty="0"/>
              <a:t>2 examinations at the end of year 11 </a:t>
            </a:r>
          </a:p>
          <a:p>
            <a:r>
              <a:rPr lang="en-GB" sz="2800" dirty="0"/>
              <a:t>Foundation (1-5) and Higher Tier (3-9)</a:t>
            </a:r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A5CF0-A74F-4F51-A005-520FCF28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852" y="1883512"/>
            <a:ext cx="2846092" cy="40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GB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2830"/>
          </a:xfrm>
        </p:spPr>
        <p:txBody>
          <a:bodyPr>
            <a:normAutofit/>
          </a:bodyPr>
          <a:lstStyle/>
          <a:p>
            <a:r>
              <a:rPr lang="en-GB" dirty="0"/>
              <a:t>Both papers will be marked out of 120 </a:t>
            </a:r>
          </a:p>
          <a:p>
            <a:r>
              <a:rPr lang="en-GB" dirty="0"/>
              <a:t>Both will be 2 hours 15 minutes</a:t>
            </a:r>
          </a:p>
          <a:p>
            <a:r>
              <a:rPr lang="en-GB" dirty="0"/>
              <a:t>Both will be a mixture of topics</a:t>
            </a:r>
          </a:p>
          <a:p>
            <a:r>
              <a:rPr lang="en-GB" dirty="0"/>
              <a:t>About 30% crossover topics </a:t>
            </a:r>
          </a:p>
          <a:p>
            <a:r>
              <a:rPr lang="en-GB" dirty="0"/>
              <a:t>Dates TBC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baseline="30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7A693-4649-4FE0-A283-29A6AA68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8237">
            <a:off x="6288637" y="2513617"/>
            <a:ext cx="2708800" cy="398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77472-51B2-4270-B56C-AC20EF0A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3196">
            <a:off x="8615534" y="2206404"/>
            <a:ext cx="2730158" cy="40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5" y="2162271"/>
            <a:ext cx="11200989" cy="4024492"/>
          </a:xfrm>
        </p:spPr>
        <p:txBody>
          <a:bodyPr>
            <a:normAutofit/>
          </a:bodyPr>
          <a:lstStyle/>
          <a:p>
            <a:r>
              <a:rPr lang="en-US" sz="2400" dirty="0"/>
              <a:t>Good attendance is defined as any attendance that is 90% or over.</a:t>
            </a:r>
          </a:p>
          <a:p>
            <a:r>
              <a:rPr lang="en-US" sz="2400" dirty="0"/>
              <a:t>What does that actually mean?</a:t>
            </a:r>
          </a:p>
          <a:p>
            <a:r>
              <a:rPr lang="en-US" sz="2400" dirty="0"/>
              <a:t>Exactly 90% attendance means 1 day off every two weeks.</a:t>
            </a:r>
          </a:p>
          <a:p>
            <a:r>
              <a:rPr lang="en-US" sz="2400" dirty="0"/>
              <a:t>Anything lower is classed as Persistently Absent (PA)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6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CA1B17-F294-4A61-9FE0-708A9845A16C}"/>
              </a:ext>
            </a:extLst>
          </p:cNvPr>
          <p:cNvSpPr/>
          <p:nvPr/>
        </p:nvSpPr>
        <p:spPr>
          <a:xfrm>
            <a:off x="1311300" y="2278549"/>
            <a:ext cx="4439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2023 PA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C66721-BFA9-49AE-9A2E-45F3F09020CA}"/>
              </a:ext>
            </a:extLst>
          </p:cNvPr>
          <p:cNvSpPr/>
          <p:nvPr/>
        </p:nvSpPr>
        <p:spPr>
          <a:xfrm>
            <a:off x="5907577" y="2105561"/>
            <a:ext cx="59652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2023 good attendance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607E21-056F-4F61-8C02-58B8DD447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73087"/>
              </p:ext>
            </p:extLst>
          </p:nvPr>
        </p:nvGraphicFramePr>
        <p:xfrm>
          <a:off x="1138115" y="3376977"/>
          <a:ext cx="3665813" cy="293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690">
                  <a:extLst>
                    <a:ext uri="{9D8B030D-6E8A-4147-A177-3AD203B41FA5}">
                      <a16:colId xmlns:a16="http://schemas.microsoft.com/office/drawing/2014/main" val="3880382461"/>
                    </a:ext>
                  </a:extLst>
                </a:gridCol>
                <a:gridCol w="1216123">
                  <a:extLst>
                    <a:ext uri="{9D8B030D-6E8A-4147-A177-3AD203B41FA5}">
                      <a16:colId xmlns:a16="http://schemas.microsoft.com/office/drawing/2014/main" val="2284676355"/>
                    </a:ext>
                  </a:extLst>
                </a:gridCol>
              </a:tblGrid>
              <a:tr h="976671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Grades</a:t>
                      </a:r>
                      <a:r>
                        <a:rPr lang="en-GB" sz="3000" b="1" baseline="0" dirty="0">
                          <a:solidFill>
                            <a:sysClr val="windowText" lastClr="000000"/>
                          </a:solidFill>
                        </a:rPr>
                        <a:t> 9-4</a:t>
                      </a:r>
                      <a:endParaRPr lang="en-GB" sz="3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71884"/>
                  </a:ext>
                </a:extLst>
              </a:tr>
              <a:tr h="976671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Grades 9-5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22340"/>
                  </a:ext>
                </a:extLst>
              </a:tr>
              <a:tr h="976671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Grades 9-7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534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69A33D-5FAA-45A7-B84C-1BB230E5A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98016"/>
              </p:ext>
            </p:extLst>
          </p:nvPr>
        </p:nvGraphicFramePr>
        <p:xfrm>
          <a:off x="6871699" y="3376978"/>
          <a:ext cx="4037014" cy="293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11">
                  <a:extLst>
                    <a:ext uri="{9D8B030D-6E8A-4147-A177-3AD203B41FA5}">
                      <a16:colId xmlns:a16="http://schemas.microsoft.com/office/drawing/2014/main" val="3880382461"/>
                    </a:ext>
                  </a:extLst>
                </a:gridCol>
                <a:gridCol w="1379003">
                  <a:extLst>
                    <a:ext uri="{9D8B030D-6E8A-4147-A177-3AD203B41FA5}">
                      <a16:colId xmlns:a16="http://schemas.microsoft.com/office/drawing/2014/main" val="2284676355"/>
                    </a:ext>
                  </a:extLst>
                </a:gridCol>
              </a:tblGrid>
              <a:tr h="976671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Grades</a:t>
                      </a:r>
                      <a:r>
                        <a:rPr lang="en-GB" sz="3000" b="1" baseline="0" dirty="0">
                          <a:solidFill>
                            <a:sysClr val="windowText" lastClr="000000"/>
                          </a:solidFill>
                        </a:rPr>
                        <a:t> 9-4</a:t>
                      </a:r>
                      <a:endParaRPr lang="en-GB" sz="3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74%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71884"/>
                  </a:ext>
                </a:extLst>
              </a:tr>
              <a:tr h="976671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Grades 9-5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48%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22340"/>
                  </a:ext>
                </a:extLst>
              </a:tr>
              <a:tr h="976671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Grades 9-7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ysClr val="windowText" lastClr="000000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5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8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ool banner logo for letterhe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8"/>
            <a:ext cx="12192000" cy="18441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58066" y="1582136"/>
            <a:ext cx="6326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cap="none" spc="0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End of Year 10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89896"/>
              </p:ext>
            </p:extLst>
          </p:nvPr>
        </p:nvGraphicFramePr>
        <p:xfrm>
          <a:off x="2758066" y="2921862"/>
          <a:ext cx="4920522" cy="304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720">
                  <a:extLst>
                    <a:ext uri="{9D8B030D-6E8A-4147-A177-3AD203B41FA5}">
                      <a16:colId xmlns:a16="http://schemas.microsoft.com/office/drawing/2014/main" val="3880382461"/>
                    </a:ext>
                  </a:extLst>
                </a:gridCol>
                <a:gridCol w="1680802">
                  <a:extLst>
                    <a:ext uri="{9D8B030D-6E8A-4147-A177-3AD203B41FA5}">
                      <a16:colId xmlns:a16="http://schemas.microsoft.com/office/drawing/2014/main" val="2284676355"/>
                    </a:ext>
                  </a:extLst>
                </a:gridCol>
              </a:tblGrid>
              <a:tr h="1015504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ysClr val="windowText" lastClr="000000"/>
                          </a:solidFill>
                        </a:rPr>
                        <a:t>Grades</a:t>
                      </a:r>
                      <a:r>
                        <a:rPr lang="en-GB" sz="4000" b="1" baseline="0" dirty="0">
                          <a:solidFill>
                            <a:sysClr val="windowText" lastClr="000000"/>
                          </a:solidFill>
                        </a:rPr>
                        <a:t> 9-4</a:t>
                      </a:r>
                      <a:endParaRPr lang="en-GB" sz="4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ysClr val="windowText" lastClr="000000"/>
                          </a:solidFill>
                        </a:rPr>
                        <a:t>61%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71884"/>
                  </a:ext>
                </a:extLst>
              </a:tr>
              <a:tr h="1015504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ysClr val="windowText" lastClr="000000"/>
                          </a:solidFill>
                        </a:rPr>
                        <a:t>Grades 9-5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ysClr val="windowText" lastClr="000000"/>
                          </a:solidFill>
                        </a:rPr>
                        <a:t>45%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22340"/>
                  </a:ext>
                </a:extLst>
              </a:tr>
              <a:tr h="1015504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ysClr val="windowText" lastClr="000000"/>
                          </a:solidFill>
                        </a:rPr>
                        <a:t>Grades 9-7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ysClr val="windowText" lastClr="000000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5341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56185"/>
              </p:ext>
            </p:extLst>
          </p:nvPr>
        </p:nvGraphicFramePr>
        <p:xfrm>
          <a:off x="8019808" y="2953025"/>
          <a:ext cx="1414126" cy="304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126">
                  <a:extLst>
                    <a:ext uri="{9D8B030D-6E8A-4147-A177-3AD203B41FA5}">
                      <a16:colId xmlns:a16="http://schemas.microsoft.com/office/drawing/2014/main" val="1085767021"/>
                    </a:ext>
                  </a:extLst>
                </a:gridCol>
              </a:tblGrid>
              <a:tr h="1015504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51621"/>
                  </a:ext>
                </a:extLst>
              </a:tr>
              <a:tr h="1015504">
                <a:tc>
                  <a:txBody>
                    <a:bodyPr/>
                    <a:lstStyle/>
                    <a:p>
                      <a:r>
                        <a:rPr lang="en-GB" sz="4000" b="1" dirty="0"/>
                        <a:t>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83673"/>
                  </a:ext>
                </a:extLst>
              </a:tr>
              <a:tr h="1015504">
                <a:tc>
                  <a:txBody>
                    <a:bodyPr/>
                    <a:lstStyle/>
                    <a:p>
                      <a:r>
                        <a:rPr lang="en-GB" sz="4000" b="1" dirty="0"/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4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C58DA-5013-4C47-AFD5-6856339E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75" y="1447386"/>
            <a:ext cx="3699085" cy="5256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at home: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63" y="2230004"/>
            <a:ext cx="7740056" cy="4024492"/>
          </a:xfrm>
        </p:spPr>
        <p:txBody>
          <a:bodyPr>
            <a:normAutofit/>
          </a:bodyPr>
          <a:lstStyle/>
          <a:p>
            <a:r>
              <a:rPr lang="en-GB" dirty="0"/>
              <a:t>Encourage homework is completed on time every week</a:t>
            </a:r>
          </a:p>
          <a:p>
            <a:r>
              <a:rPr lang="en-GB" dirty="0"/>
              <a:t>Encourage use of revision guide at home and before/after school (</a:t>
            </a:r>
            <a:r>
              <a:rPr lang="en-GB" dirty="0">
                <a:highlight>
                  <a:srgbClr val="FFFF00"/>
                </a:highlight>
              </a:rPr>
              <a:t>we are in the process of buying every student one of these)</a:t>
            </a:r>
            <a:endParaRPr lang="en-GB" dirty="0"/>
          </a:p>
          <a:p>
            <a:pPr lvl="1"/>
            <a:r>
              <a:rPr lang="en-GB" dirty="0"/>
              <a:t>Quiz your child on definitions, times tables etc and help them keep track of (and celebrate!) their progress</a:t>
            </a:r>
          </a:p>
          <a:p>
            <a:r>
              <a:rPr lang="en-GB" dirty="0"/>
              <a:t>Ask them about topics they need to work on from their weekly Retrieval Quizzes in class.</a:t>
            </a:r>
          </a:p>
          <a:p>
            <a:r>
              <a:rPr lang="en-GB" dirty="0"/>
              <a:t>Provide a quiet place for them to work independently at home.</a:t>
            </a:r>
          </a:p>
          <a:p>
            <a:r>
              <a:rPr lang="en-GB" dirty="0"/>
              <a:t>Purchase a calculator Casio fx-85gtx (about £12)</a:t>
            </a:r>
          </a:p>
          <a:p>
            <a:r>
              <a:rPr lang="en-GB" b="1" i="1" dirty="0"/>
              <a:t>Please consult us before thinking about a tutor!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0322F-2745-4A34-9A55-0A4D2002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975" y="1948689"/>
            <a:ext cx="2263336" cy="314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D088F-0BF7-4640-BD88-B8465AEF5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350" y="2153705"/>
            <a:ext cx="3699086" cy="2675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C5473-61B0-4C1D-85E6-527E93CC7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643" y="3766284"/>
            <a:ext cx="3869525" cy="198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2A833-1843-4D8C-A5EA-DD648D482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848" y="3522356"/>
            <a:ext cx="1331589" cy="28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support available in school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3031"/>
            <a:ext cx="10307258" cy="3416300"/>
          </a:xfrm>
        </p:spPr>
        <p:txBody>
          <a:bodyPr>
            <a:normAutofit/>
          </a:bodyPr>
          <a:lstStyle/>
          <a:p>
            <a:pPr lvl="0" algn="just"/>
            <a:r>
              <a:rPr lang="en-GB" sz="2800" dirty="0"/>
              <a:t>Targeted morning intervention classes.</a:t>
            </a:r>
          </a:p>
          <a:p>
            <a:pPr lvl="0" algn="just"/>
            <a:r>
              <a:rPr lang="en-GB" sz="2800" dirty="0"/>
              <a:t>Targeted one to one meetings.</a:t>
            </a:r>
          </a:p>
          <a:p>
            <a:pPr lvl="0" algn="just"/>
            <a:r>
              <a:rPr lang="en-GB" sz="2800" dirty="0"/>
              <a:t>Additional support from members of the maths department (doesn’t have to be their teacher!)</a:t>
            </a:r>
          </a:p>
          <a:p>
            <a:pPr lvl="0" algn="just"/>
            <a:r>
              <a:rPr lang="en-GB" sz="2800" dirty="0"/>
              <a:t>Weekly after school revision on a Wednesday. </a:t>
            </a:r>
          </a:p>
          <a:p>
            <a:pPr lvl="0" algn="just"/>
            <a:r>
              <a:rPr lang="en-GB" sz="2800" dirty="0"/>
              <a:t>Whole department exam practice from January.</a:t>
            </a:r>
          </a:p>
          <a:p>
            <a:pPr lvl="0" algn="just"/>
            <a:endParaRPr lang="en-GB" sz="2800" dirty="0"/>
          </a:p>
          <a:p>
            <a:pPr lvl="0" algn="just"/>
            <a:endParaRPr lang="en-GB" sz="28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693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70036"/>
            <a:ext cx="8825659" cy="3416300"/>
          </a:xfrm>
        </p:spPr>
        <p:txBody>
          <a:bodyPr>
            <a:normAutofit/>
          </a:bodyPr>
          <a:lstStyle/>
          <a:p>
            <a:r>
              <a:rPr lang="en-GB" dirty="0"/>
              <a:t>Revision guide</a:t>
            </a:r>
          </a:p>
          <a:p>
            <a:r>
              <a:rPr lang="en-GB" dirty="0"/>
              <a:t>Corbett Maths website – free resource</a:t>
            </a:r>
          </a:p>
          <a:p>
            <a:r>
              <a:rPr lang="en-GB" dirty="0"/>
              <a:t>BBC Bitesize - </a:t>
            </a:r>
            <a:r>
              <a:rPr lang="en-GB" dirty="0">
                <a:hlinkClick r:id="rId2"/>
              </a:rPr>
              <a:t>http://www.bbc.co.uk/education/subjects/zrkw2hv</a:t>
            </a:r>
            <a:r>
              <a:rPr lang="en-GB" dirty="0"/>
              <a:t>  </a:t>
            </a:r>
          </a:p>
          <a:p>
            <a:r>
              <a:rPr lang="en-GB" dirty="0"/>
              <a:t>Dr Frost Maths website – free resource</a:t>
            </a:r>
          </a:p>
        </p:txBody>
      </p:sp>
    </p:spTree>
    <p:extLst>
      <p:ext uri="{BB962C8B-B14F-4D97-AF65-F5344CB8AC3E}">
        <p14:creationId xmlns:p14="http://schemas.microsoft.com/office/powerpoint/2010/main" val="1858552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41193"/>
          </a:xfrm>
        </p:spPr>
        <p:txBody>
          <a:bodyPr/>
          <a:lstStyle/>
          <a:p>
            <a:pPr algn="ctr"/>
            <a:r>
              <a:rPr lang="en-GB" dirty="0"/>
              <a:t>Y11 Parents Information Evening </a:t>
            </a:r>
          </a:p>
        </p:txBody>
      </p:sp>
      <p:pic>
        <p:nvPicPr>
          <p:cNvPr id="6" name="Content Placeholder 5" descr="New Bad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8" y="2629879"/>
            <a:ext cx="3463963" cy="27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08127" y="5492998"/>
            <a:ext cx="109344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</a:rPr>
              <a:t>GCSE English Language &amp; GCSE English Literature</a:t>
            </a:r>
          </a:p>
        </p:txBody>
      </p:sp>
    </p:spTree>
    <p:extLst>
      <p:ext uri="{BB962C8B-B14F-4D97-AF65-F5344CB8AC3E}">
        <p14:creationId xmlns:p14="http://schemas.microsoft.com/office/powerpoint/2010/main" val="29627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This power point slide show will be available on the website </a:t>
            </a:r>
            <a:r>
              <a:rPr lang="en-GB" sz="3200"/>
              <a:t>tomorrow.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805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 11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78456" cy="3416300"/>
          </a:xfrm>
        </p:spPr>
        <p:txBody>
          <a:bodyPr>
            <a:noAutofit/>
          </a:bodyPr>
          <a:lstStyle/>
          <a:p>
            <a:pPr algn="just"/>
            <a:r>
              <a:rPr lang="en-GB" sz="2800" dirty="0"/>
              <a:t>Your child is being prepared for 2 GCSE qualifications in English lessons: GCSE English Language and GCSE English Literature. </a:t>
            </a:r>
          </a:p>
          <a:p>
            <a:pPr algn="just"/>
            <a:r>
              <a:rPr lang="en-GB" sz="2800" dirty="0"/>
              <a:t>We follow EDUQAS specifications.  You can access full details of the exam syllabus for each qualification on their website </a:t>
            </a:r>
            <a:r>
              <a:rPr lang="en-GB" sz="2800" u="sng" dirty="0">
                <a:hlinkClick r:id="rId2"/>
              </a:rPr>
              <a:t>www.eduqas.co.uk</a:t>
            </a:r>
            <a:endParaRPr lang="en-GB" sz="2800" u="sng" dirty="0"/>
          </a:p>
          <a:p>
            <a:pPr algn="just"/>
            <a:r>
              <a:rPr lang="en-GB" sz="2800" dirty="0"/>
              <a:t>Results will reported on the 1-9 grading system, introduced for English qualifications in August 2017.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8330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English Language Summary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6" y="2405554"/>
            <a:ext cx="11478217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3200" dirty="0"/>
              <a:t>2 examinations (1 x 1 hour 45 minutes; 1 x 2 hours)</a:t>
            </a:r>
          </a:p>
          <a:p>
            <a:pPr algn="just"/>
            <a:r>
              <a:rPr lang="en-GB" sz="3200" dirty="0"/>
              <a:t>1 compulsory spoken language presentation</a:t>
            </a:r>
          </a:p>
          <a:p>
            <a:pPr algn="just"/>
            <a:r>
              <a:rPr lang="en-GB" sz="3200" dirty="0"/>
              <a:t>No centre assessed written coursework or controlled assessment </a:t>
            </a:r>
          </a:p>
          <a:p>
            <a:pPr algn="just"/>
            <a:r>
              <a:rPr lang="en-GB" sz="3200" dirty="0"/>
              <a:t>Skills based assessment – all texts are unseen</a:t>
            </a:r>
          </a:p>
          <a:p>
            <a:pPr algn="just"/>
            <a:r>
              <a:rPr lang="en-GB" sz="3200" dirty="0"/>
              <a:t>Mock examination in November 2023</a:t>
            </a:r>
          </a:p>
        </p:txBody>
      </p:sp>
    </p:spTree>
    <p:extLst>
      <p:ext uri="{BB962C8B-B14F-4D97-AF65-F5344CB8AC3E}">
        <p14:creationId xmlns:p14="http://schemas.microsoft.com/office/powerpoint/2010/main" val="768222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2D8DC-D351-2907-6C00-390361EDF8EE}"/>
              </a:ext>
            </a:extLst>
          </p:cNvPr>
          <p:cNvSpPr txBox="1"/>
          <p:nvPr/>
        </p:nvSpPr>
        <p:spPr>
          <a:xfrm>
            <a:off x="258417" y="208722"/>
            <a:ext cx="1161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English so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25754-B9ED-B21F-42A4-9245B7E80C4C}"/>
              </a:ext>
            </a:extLst>
          </p:cNvPr>
          <p:cNvSpPr txBox="1"/>
          <p:nvPr/>
        </p:nvSpPr>
        <p:spPr>
          <a:xfrm>
            <a:off x="347870" y="1043897"/>
            <a:ext cx="75669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i="0" dirty="0">
                <a:effectLst/>
                <a:cs typeface="Arial" panose="020B0604020202020204" pitchFamily="34" charset="0"/>
              </a:rPr>
              <a:t>GCSE English Language is an important foundation for many of the courses your child may take in employment or further education, </a:t>
            </a:r>
            <a:r>
              <a:rPr lang="en-GB" sz="2000" dirty="0">
                <a:cs typeface="Arial" panose="020B0604020202020204" pitchFamily="34" charset="0"/>
              </a:rPr>
              <a:t>and is </a:t>
            </a:r>
            <a:r>
              <a:rPr lang="en-GB" sz="2000" i="0" dirty="0">
                <a:effectLst/>
                <a:cs typeface="Arial" panose="020B0604020202020204" pitchFamily="34" charset="0"/>
              </a:rPr>
              <a:t>a requirement for many university courses. </a:t>
            </a:r>
          </a:p>
          <a:p>
            <a:pPr algn="just"/>
            <a:endParaRPr lang="en-GB" sz="2000" dirty="0">
              <a:cs typeface="Arial" panose="020B0604020202020204" pitchFamily="34" charset="0"/>
            </a:endParaRPr>
          </a:p>
          <a:p>
            <a:pPr algn="just"/>
            <a:r>
              <a:rPr lang="en-GB" sz="2000" i="0" dirty="0">
                <a:effectLst/>
                <a:cs typeface="Arial" panose="020B0604020202020204" pitchFamily="34" charset="0"/>
              </a:rPr>
              <a:t>It is a core subject, which helps you to develop powers of self-expression and improve your reading and writing</a:t>
            </a:r>
          </a:p>
          <a:p>
            <a:pPr algn="just"/>
            <a:endParaRPr lang="en-GB" sz="2000" dirty="0">
              <a:cs typeface="Arial" panose="020B0604020202020204" pitchFamily="34" charset="0"/>
            </a:endParaRPr>
          </a:p>
          <a:p>
            <a:pPr algn="just"/>
            <a:r>
              <a:rPr lang="en-GB" sz="2000" i="0" dirty="0">
                <a:effectLst/>
                <a:cs typeface="Arial" panose="020B0604020202020204" pitchFamily="34" charset="0"/>
              </a:rPr>
              <a:t>Regardless of the career your child wished </a:t>
            </a:r>
            <a:r>
              <a:rPr lang="en-GB" sz="2000" dirty="0">
                <a:cs typeface="Arial" panose="020B0604020202020204" pitchFamily="34" charset="0"/>
              </a:rPr>
              <a:t>to pursue, or the </a:t>
            </a:r>
            <a:r>
              <a:rPr lang="en-GB" sz="2000" i="0" dirty="0">
                <a:effectLst/>
                <a:cs typeface="Arial" panose="020B0604020202020204" pitchFamily="34" charset="0"/>
              </a:rPr>
              <a:t>subject they want to study, the majority of employers, training courses and universities look for at least a grade 4 or 5 in English and maths.</a:t>
            </a:r>
          </a:p>
          <a:p>
            <a:pPr algn="just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areer Opportunities After English Literature in 2021 - The European  Business Review">
            <a:extLst>
              <a:ext uri="{FF2B5EF4-FFF2-40B4-BE49-F238E27FC236}">
                <a16:creationId xmlns:a16="http://schemas.microsoft.com/office/drawing/2014/main" id="{34D31DBD-EEDB-A331-5CD0-56719BB1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594" y="1833877"/>
            <a:ext cx="37211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6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E93624-F117-1A59-A5FC-BE5C6FA84C2F}"/>
              </a:ext>
            </a:extLst>
          </p:cNvPr>
          <p:cNvSpPr txBox="1"/>
          <p:nvPr/>
        </p:nvSpPr>
        <p:spPr>
          <a:xfrm>
            <a:off x="414957" y="282909"/>
            <a:ext cx="801342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We Study for the English Language Exam?</a:t>
            </a:r>
          </a:p>
          <a:p>
            <a:pPr algn="l"/>
            <a:endParaRPr lang="en-GB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0" i="0" dirty="0">
                <a:effectLst/>
                <a:cs typeface="Arial" panose="020B0604020202020204" pitchFamily="34" charset="0"/>
              </a:rPr>
              <a:t>Passing the English Language exam requires </a:t>
            </a:r>
            <a:r>
              <a:rPr lang="en-GB" sz="2000" dirty="0">
                <a:cs typeface="Arial" panose="020B0604020202020204" pitchFamily="34" charset="0"/>
              </a:rPr>
              <a:t>candidates to </a:t>
            </a:r>
            <a:r>
              <a:rPr lang="en-GB" sz="2000" b="0" i="0" dirty="0">
                <a:effectLst/>
                <a:cs typeface="Arial" panose="020B0604020202020204" pitchFamily="34" charset="0"/>
              </a:rPr>
              <a:t>demonstrate their mastery of reading and writing. We study the following topics intensely:</a:t>
            </a:r>
          </a:p>
          <a:p>
            <a:pPr algn="l"/>
            <a:br>
              <a:rPr lang="en-GB" sz="2000" b="0" i="0" dirty="0">
                <a:effectLst/>
                <a:cs typeface="Arial" panose="020B0604020202020204" pitchFamily="34" charset="0"/>
              </a:rPr>
            </a:br>
            <a:endParaRPr lang="en-GB" sz="2000" b="0" i="0" dirty="0">
              <a:effectLst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Use of standard English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Creative reading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Fictional texts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Literary non-fiction texts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Non-fiction texts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Descriptive/narrative writing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Extended Transactional writing: formal letters; informal letters; leaflets; articles; reports; reviews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Presenting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cs typeface="Arial" panose="020B0604020202020204" pitchFamily="34" charset="0"/>
              </a:rPr>
              <a:t>Responding to questions &amp; feedback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duqas GCSE English Lang Comp 1 Practice Examination Paper | Teaching  Resources">
            <a:extLst>
              <a:ext uri="{FF2B5EF4-FFF2-40B4-BE49-F238E27FC236}">
                <a16:creationId xmlns:a16="http://schemas.microsoft.com/office/drawing/2014/main" id="{774DD65F-3809-B25F-9544-519F6528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72" y="1803124"/>
            <a:ext cx="2400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7C2C06-4AA5-16C5-05F2-445561B3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2" y="391437"/>
            <a:ext cx="9808133" cy="53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B42B2B-CA52-894E-455B-91377F43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16" y="494343"/>
            <a:ext cx="9147218" cy="57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6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0F8F3F-BEF5-DC7A-0A0C-AB9A7873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61" y="703980"/>
            <a:ext cx="9423313" cy="48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English Literature Summary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39" y="2218184"/>
            <a:ext cx="11874521" cy="3416300"/>
          </a:xfrm>
        </p:spPr>
        <p:txBody>
          <a:bodyPr>
            <a:noAutofit/>
          </a:bodyPr>
          <a:lstStyle/>
          <a:p>
            <a:r>
              <a:rPr lang="en-GB" sz="2400" dirty="0"/>
              <a:t>2 examinations (1 x 2 hours; 1 x 2 hours 30 minutes)</a:t>
            </a:r>
          </a:p>
          <a:p>
            <a:r>
              <a:rPr lang="en-GB" sz="2400" dirty="0"/>
              <a:t>No centre assessed written coursework or controlled assessment</a:t>
            </a:r>
          </a:p>
          <a:p>
            <a:r>
              <a:rPr lang="en-GB" sz="2400" dirty="0"/>
              <a:t>Knowledge and skill-based assessment </a:t>
            </a:r>
          </a:p>
          <a:p>
            <a:r>
              <a:rPr lang="en-GB" sz="2400" dirty="0"/>
              <a:t>Mock examination in March 2024</a:t>
            </a:r>
          </a:p>
          <a:p>
            <a:r>
              <a:rPr lang="en-GB" sz="2400" dirty="0"/>
              <a:t>4 set texts: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Macbeth, </a:t>
            </a:r>
            <a:r>
              <a:rPr lang="en-GB" sz="2400" dirty="0"/>
              <a:t>William Shakespeare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An Inspector Calls, </a:t>
            </a:r>
            <a:r>
              <a:rPr lang="en-GB" sz="2400" dirty="0"/>
              <a:t>J B Priestley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The Strange Case of Dr Jekyll and Mr Hyde, </a:t>
            </a:r>
            <a:r>
              <a:rPr lang="en-GB" sz="2400" dirty="0"/>
              <a:t>Robert Louis Stevenson</a:t>
            </a:r>
          </a:p>
          <a:p>
            <a:pPr marL="0" indent="0">
              <a:buNone/>
            </a:pPr>
            <a:r>
              <a:rPr lang="en-GB" sz="2400" dirty="0"/>
              <a:t>	EDUQAS Anthology of poetry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677BF-40FD-4201-87A8-BDE24751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60" y="3217508"/>
            <a:ext cx="1297509" cy="1651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3AAD3-656A-4755-A98D-BBEC5265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840" y="4013507"/>
            <a:ext cx="1075033" cy="1651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B8350-0E9D-4DB0-8B7C-1D8D601AF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295" y="3157596"/>
            <a:ext cx="966222" cy="1556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76915-6368-41A0-93E7-1A32B45F4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799" y="3807375"/>
            <a:ext cx="1270461" cy="18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1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8444" y="497000"/>
            <a:ext cx="9827884" cy="105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85" y="1786822"/>
            <a:ext cx="1149829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Section A (20%) Shakespeare</a:t>
            </a:r>
            <a:endParaRPr lang="en-GB" sz="2800" dirty="0"/>
          </a:p>
          <a:p>
            <a:pPr algn="just"/>
            <a:r>
              <a:rPr lang="en-GB" sz="2800" b="1" dirty="0"/>
              <a:t>Set Text:</a:t>
            </a:r>
            <a:r>
              <a:rPr lang="en-GB" sz="2800" b="1" i="1" dirty="0"/>
              <a:t> Macbeth</a:t>
            </a:r>
            <a:endParaRPr lang="en-GB" sz="2800" dirty="0"/>
          </a:p>
          <a:p>
            <a:pPr algn="just"/>
            <a:r>
              <a:rPr lang="en-GB" sz="2800" dirty="0"/>
              <a:t>One extract question and one essay question based on the reading of a Shakespeare</a:t>
            </a:r>
          </a:p>
          <a:p>
            <a:pPr algn="just"/>
            <a:r>
              <a:rPr lang="en-GB" sz="2800" dirty="0"/>
              <a:t>Learners are not permitted to take copies of the set texts into the examination</a:t>
            </a:r>
            <a:r>
              <a:rPr lang="en-GB" sz="2800" b="1" dirty="0"/>
              <a:t>.</a:t>
            </a:r>
            <a:endParaRPr lang="en-GB" sz="2800" dirty="0"/>
          </a:p>
          <a:p>
            <a:pPr algn="just"/>
            <a:r>
              <a:rPr lang="en-GB" sz="2800" b="1" dirty="0"/>
              <a:t>Section B (20%) Poetry from 1789 to the present day</a:t>
            </a:r>
            <a:endParaRPr lang="en-GB" sz="2800" dirty="0"/>
          </a:p>
          <a:p>
            <a:pPr algn="just"/>
            <a:r>
              <a:rPr lang="en-GB" sz="2800" dirty="0"/>
              <a:t>Two questions based on poems from the WJEC Eduqas Poetry Anthology, one of which involves comparison.</a:t>
            </a:r>
          </a:p>
          <a:p>
            <a:pPr algn="just"/>
            <a:r>
              <a:rPr lang="en-GB" sz="2800" dirty="0"/>
              <a:t>Learners are not permitted to take a copy of the anthology into the examination.</a:t>
            </a:r>
          </a:p>
        </p:txBody>
      </p:sp>
    </p:spTree>
    <p:extLst>
      <p:ext uri="{BB962C8B-B14F-4D97-AF65-F5344CB8AC3E}">
        <p14:creationId xmlns:p14="http://schemas.microsoft.com/office/powerpoint/2010/main" val="1234733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91" y="431018"/>
            <a:ext cx="9684567" cy="125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709" y="1896068"/>
            <a:ext cx="115642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Section A (20%) Post-1914 Prose/Drama</a:t>
            </a:r>
            <a:endParaRPr lang="en-GB" sz="2400" dirty="0"/>
          </a:p>
          <a:p>
            <a:pPr algn="just"/>
            <a:r>
              <a:rPr lang="en-GB" sz="2400" dirty="0"/>
              <a:t>One source-based question on a post 1914 prose/drama text </a:t>
            </a:r>
          </a:p>
          <a:p>
            <a:pPr algn="just"/>
            <a:r>
              <a:rPr lang="en-GB" sz="2400" dirty="0"/>
              <a:t>Set text: </a:t>
            </a:r>
            <a:r>
              <a:rPr lang="en-GB" sz="2400" i="1" dirty="0"/>
              <a:t>An Inspector Calls </a:t>
            </a:r>
            <a:r>
              <a:rPr lang="en-GB" sz="2400" dirty="0"/>
              <a:t>(Priestley)</a:t>
            </a:r>
          </a:p>
          <a:p>
            <a:pPr algn="just"/>
            <a:r>
              <a:rPr lang="en-GB" sz="2400" dirty="0"/>
              <a:t>Learners are not permitted to take copies of the set texts into the examination.</a:t>
            </a:r>
          </a:p>
          <a:p>
            <a:pPr algn="just"/>
            <a:r>
              <a:rPr lang="en-GB" sz="2400" b="1" dirty="0"/>
              <a:t>Section B (20%) 19th Century Prose</a:t>
            </a:r>
            <a:endParaRPr lang="en-GB" sz="2400" dirty="0"/>
          </a:p>
          <a:p>
            <a:pPr algn="just"/>
            <a:r>
              <a:rPr lang="en-GB" sz="2400" dirty="0"/>
              <a:t>One source-based question on a 19th century prose text</a:t>
            </a:r>
          </a:p>
          <a:p>
            <a:pPr algn="just"/>
            <a:r>
              <a:rPr lang="en-GB" sz="2400" i="1" dirty="0"/>
              <a:t>Set text: The Strange Case of Dr Jekyll and Mr Hyde </a:t>
            </a:r>
            <a:r>
              <a:rPr lang="en-GB" sz="2400" dirty="0"/>
              <a:t>(Stevenson)</a:t>
            </a:r>
          </a:p>
          <a:p>
            <a:pPr algn="just"/>
            <a:r>
              <a:rPr lang="en-GB" sz="2400" dirty="0"/>
              <a:t>Learners are not permitted to take copies of the set texts into the examination.</a:t>
            </a:r>
          </a:p>
          <a:p>
            <a:pPr algn="just"/>
            <a:r>
              <a:rPr lang="en-GB" sz="2400" b="1" dirty="0"/>
              <a:t>Section C (20%) Unseen Poetry from the 20th/21st Century</a:t>
            </a:r>
            <a:endParaRPr lang="en-GB" sz="2400" dirty="0"/>
          </a:p>
          <a:p>
            <a:pPr algn="just"/>
            <a:r>
              <a:rPr lang="en-GB" sz="2400" dirty="0"/>
              <a:t>Two questions on unseen poems, one of which involves comparison.</a:t>
            </a:r>
          </a:p>
          <a:p>
            <a:pPr algn="just"/>
            <a:r>
              <a:rPr lang="en-GB" sz="2400" b="1" dirty="0"/>
              <a:t>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359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1AD03D-FA5B-4A30-BB24-1A3426CEF943}"/>
              </a:ext>
            </a:extLst>
          </p:cNvPr>
          <p:cNvSpPr/>
          <p:nvPr/>
        </p:nvSpPr>
        <p:spPr>
          <a:xfrm>
            <a:off x="2294860" y="762001"/>
            <a:ext cx="7382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Year 11 Careers Education , Information , Advice and Guidance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C3E0EC-765F-40F1-8B1C-FF1D4857E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3530600" cy="3530600"/>
          </a:xfrm>
          <a:prstGeom prst="rect">
            <a:avLst/>
          </a:prstGeom>
        </p:spPr>
      </p:pic>
      <p:pic>
        <p:nvPicPr>
          <p:cNvPr id="1026" name="Picture 2" descr="Career Connect | Professional Liverpool">
            <a:extLst>
              <a:ext uri="{FF2B5EF4-FFF2-40B4-BE49-F238E27FC236}">
                <a16:creationId xmlns:a16="http://schemas.microsoft.com/office/drawing/2014/main" id="{63300428-C144-4232-808E-7B19FDA0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BD0AA-DA6B-4B73-910C-9F7D3E9C0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31" y="2669575"/>
            <a:ext cx="410400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4011-09D3-44E1-BB0B-72C8A093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Pass the GSCE English Exams?</a:t>
            </a:r>
            <a:br>
              <a:rPr lang="en-US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78784-A319-419C-9A01-DB464278437C}"/>
              </a:ext>
            </a:extLst>
          </p:cNvPr>
          <p:cNvSpPr/>
          <p:nvPr/>
        </p:nvSpPr>
        <p:spPr>
          <a:xfrm>
            <a:off x="320634" y="2273587"/>
            <a:ext cx="1169719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no denying that passing the GSCE English language and literature  exams can be challenging. </a:t>
            </a:r>
          </a:p>
          <a:p>
            <a:pPr lvl="0" algn="just"/>
            <a:endParaRPr lang="en-GB" sz="10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Students generally do well when they: </a:t>
            </a:r>
          </a:p>
          <a:p>
            <a:pPr lvl="0" algn="just"/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good attendance in lessons;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try their best in lessons and listen carefully;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respond to teacher feedback and advice on how to improve;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learn key quotations from the GCSE English Literature set texts;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ask for help when they are uncertain of something;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study outside of lessons by re-reading set texts; using revision materials and knowledge organisers; using online resources, such as </a:t>
            </a:r>
            <a:r>
              <a:rPr lang="en-GB" sz="20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Educake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GCSE Pod and BBC bitesize; practising exam technique by completing past papers in timed conditions.</a:t>
            </a:r>
          </a:p>
        </p:txBody>
      </p:sp>
    </p:spTree>
    <p:extLst>
      <p:ext uri="{BB962C8B-B14F-4D97-AF65-F5344CB8AC3E}">
        <p14:creationId xmlns:p14="http://schemas.microsoft.com/office/powerpoint/2010/main" val="1229481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C385DE-FA31-4EE1-BF5A-830EAC03AE22}"/>
              </a:ext>
            </a:extLst>
          </p:cNvPr>
          <p:cNvSpPr/>
          <p:nvPr/>
        </p:nvSpPr>
        <p:spPr>
          <a:xfrm>
            <a:off x="613557" y="1328954"/>
            <a:ext cx="10869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read widely outside of lessons: novels, non-fiction texts, newspapers, magazines, online digital publications and blogs;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believe in themselves and their ability to shape their own futures.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/>
              <a:t>Although the GCSE English Exams are not easy to pass, they are immensely important to a person’s academic and professional life. This is why every student should make every effort to ensure they do well in the exam. 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 little and often approach to study helps to make exams manageable.</a:t>
            </a:r>
          </a:p>
        </p:txBody>
      </p:sp>
    </p:spTree>
    <p:extLst>
      <p:ext uri="{BB962C8B-B14F-4D97-AF65-F5344CB8AC3E}">
        <p14:creationId xmlns:p14="http://schemas.microsoft.com/office/powerpoint/2010/main" val="3884391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15" y="814628"/>
            <a:ext cx="8761413" cy="706964"/>
          </a:xfrm>
        </p:spPr>
        <p:txBody>
          <a:bodyPr/>
          <a:lstStyle/>
          <a:p>
            <a:r>
              <a:rPr lang="en-GB" b="1" dirty="0"/>
              <a:t>How can I help at home?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21" y="2277551"/>
            <a:ext cx="11610157" cy="3416300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Ensure good punctuality and attendance.</a:t>
            </a:r>
          </a:p>
          <a:p>
            <a:pPr lvl="0"/>
            <a:r>
              <a:rPr lang="en-GB" sz="2000" dirty="0"/>
              <a:t>Read the set texts and discuss them with your child.</a:t>
            </a:r>
          </a:p>
          <a:p>
            <a:pPr lvl="0"/>
            <a:r>
              <a:rPr lang="en-GB" sz="2000" dirty="0"/>
              <a:t>Watch film adaptations of the set texts together.</a:t>
            </a:r>
          </a:p>
          <a:p>
            <a:pPr lvl="0"/>
            <a:r>
              <a:rPr lang="en-GB" sz="2000" dirty="0"/>
              <a:t>Provide a quiet place to work and revise.</a:t>
            </a:r>
          </a:p>
          <a:p>
            <a:pPr lvl="0"/>
            <a:r>
              <a:rPr lang="en-GB" sz="2000" dirty="0"/>
              <a:t>Try to help develop healthy routines that allow for both study and leisure time, including rest and sleep.</a:t>
            </a:r>
          </a:p>
          <a:p>
            <a:pPr lvl="0"/>
            <a:r>
              <a:rPr lang="en-GB" sz="2000" dirty="0"/>
              <a:t>Encourage your child to read widely from a range of fiction and non-fiction texts.  Newspapers, magazines and leaflets, which you may have at home, are a great source of material for revising how to write articles, leaflets and guides.</a:t>
            </a:r>
          </a:p>
          <a:p>
            <a:pPr lvl="0"/>
            <a:r>
              <a:rPr lang="en-GB" sz="2000" dirty="0"/>
              <a:t>Proof-read homework together to check for errors in spelling, punctuation and grammar.</a:t>
            </a:r>
          </a:p>
          <a:p>
            <a:pPr lvl="0"/>
            <a:r>
              <a:rPr lang="en-GB" sz="2000" dirty="0"/>
              <a:t>Help compile a list of words your child has difficulty spelling and test regularly.</a:t>
            </a:r>
          </a:p>
          <a:p>
            <a:endParaRPr lang="en-GB" baseline="30000" dirty="0"/>
          </a:p>
          <a:p>
            <a:pPr marL="0" indent="0">
              <a:buNone/>
            </a:pPr>
            <a:endParaRPr lang="en-GB" sz="1600" baseline="300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6017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0C196-2EAA-3355-8724-4D9CB43FA505}"/>
              </a:ext>
            </a:extLst>
          </p:cNvPr>
          <p:cNvSpPr txBox="1"/>
          <p:nvPr/>
        </p:nvSpPr>
        <p:spPr>
          <a:xfrm>
            <a:off x="600362" y="669927"/>
            <a:ext cx="95596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Help draw up a realistic revision plan (see department suggestions).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Look through revision materials together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Help with the memorising of quotations from the set texts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Condense notes onto flash cards to act as revision prompts.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Time your child's attempts at practice exam tasks and  past papers.</a:t>
            </a:r>
          </a:p>
        </p:txBody>
      </p:sp>
    </p:spTree>
    <p:extLst>
      <p:ext uri="{BB962C8B-B14F-4D97-AF65-F5344CB8AC3E}">
        <p14:creationId xmlns:p14="http://schemas.microsoft.com/office/powerpoint/2010/main" val="579954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Additional support available in school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34" y="2468032"/>
            <a:ext cx="10647666" cy="34163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GB" sz="2800" dirty="0"/>
              <a:t>Department revision materials and recommended revision schedule</a:t>
            </a:r>
          </a:p>
          <a:p>
            <a:pPr lvl="0" algn="just"/>
            <a:r>
              <a:rPr lang="en-GB" sz="2800" dirty="0"/>
              <a:t>GCSE English Rewards Scheme</a:t>
            </a:r>
          </a:p>
          <a:p>
            <a:pPr lvl="0" algn="just"/>
            <a:r>
              <a:rPr lang="en-GB" sz="2800" dirty="0"/>
              <a:t>Weekly teacher assigned  </a:t>
            </a:r>
            <a:r>
              <a:rPr lang="en-GB" sz="2800" i="1" dirty="0" err="1"/>
              <a:t>Educake</a:t>
            </a:r>
            <a:r>
              <a:rPr lang="en-GB" sz="2800" dirty="0"/>
              <a:t> quizzes</a:t>
            </a:r>
          </a:p>
          <a:p>
            <a:pPr lvl="0" algn="just"/>
            <a:r>
              <a:rPr lang="en-GB" sz="2800" dirty="0"/>
              <a:t>Morning intervention classes </a:t>
            </a:r>
          </a:p>
          <a:p>
            <a:pPr lvl="0" algn="just"/>
            <a:r>
              <a:rPr lang="en-GB" sz="2800" dirty="0"/>
              <a:t>Class teacher interventions</a:t>
            </a:r>
          </a:p>
          <a:p>
            <a:pPr lvl="0" algn="just"/>
            <a:r>
              <a:rPr lang="en-GB" sz="2800" dirty="0"/>
              <a:t>Student GCSE Pod account</a:t>
            </a:r>
          </a:p>
          <a:p>
            <a:pPr lvl="0" algn="just"/>
            <a:r>
              <a:rPr lang="en-GB" sz="2800" dirty="0"/>
              <a:t>After school revision sessions</a:t>
            </a:r>
          </a:p>
        </p:txBody>
      </p:sp>
    </p:spTree>
    <p:extLst>
      <p:ext uri="{BB962C8B-B14F-4D97-AF65-F5344CB8AC3E}">
        <p14:creationId xmlns:p14="http://schemas.microsoft.com/office/powerpoint/2010/main" val="863917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446" y="841704"/>
            <a:ext cx="8761413" cy="706964"/>
          </a:xfrm>
        </p:spPr>
        <p:txBody>
          <a:bodyPr/>
          <a:lstStyle/>
          <a:p>
            <a:r>
              <a:rPr lang="en-GB" b="1" dirty="0"/>
              <a:t>Useful Websites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07" y="2513853"/>
            <a:ext cx="10472182" cy="3416300"/>
          </a:xfrm>
        </p:spPr>
        <p:txBody>
          <a:bodyPr>
            <a:noAutofit/>
          </a:bodyPr>
          <a:lstStyle/>
          <a:p>
            <a:r>
              <a:rPr lang="en-GB" sz="2800" u="sng" dirty="0">
                <a:hlinkClick r:id="rId2"/>
              </a:rPr>
              <a:t>https://www.gcsepod.com</a:t>
            </a:r>
            <a:endParaRPr lang="en-GB" sz="2800" u="sng" dirty="0"/>
          </a:p>
          <a:p>
            <a:r>
              <a:rPr lang="en-GB" sz="2800" dirty="0">
                <a:hlinkClick r:id="rId3"/>
              </a:rPr>
              <a:t>https://www.educake.co.uk/</a:t>
            </a:r>
            <a:endParaRPr lang="en-GB" sz="2800" dirty="0"/>
          </a:p>
          <a:p>
            <a:r>
              <a:rPr lang="en-GB" sz="2800" dirty="0">
                <a:hlinkClick r:id="rId4"/>
              </a:rPr>
              <a:t>https://www.bbc.co.uk/bitesize/examspecs/zpxh82p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    (GCSE English Language)</a:t>
            </a:r>
          </a:p>
          <a:p>
            <a:r>
              <a:rPr lang="en-GB" sz="2800" dirty="0">
                <a:hlinkClick r:id="rId5"/>
              </a:rPr>
              <a:t>https://www.bbc.co.uk/bitesize/examspecs/zw9mycw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	(GCSE English Literature)</a:t>
            </a:r>
          </a:p>
          <a:p>
            <a:r>
              <a:rPr lang="en-GB" sz="2800" u="sng" dirty="0">
                <a:hlinkClick r:id="rId6"/>
              </a:rPr>
              <a:t>http://www.sparknotes.com/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4038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3" y="1963098"/>
            <a:ext cx="9649679" cy="2677648"/>
          </a:xfrm>
        </p:spPr>
        <p:txBody>
          <a:bodyPr/>
          <a:lstStyle/>
          <a:p>
            <a:pPr algn="ctr"/>
            <a:r>
              <a:rPr lang="en-GB" sz="8800" dirty="0"/>
              <a:t>Mr Gash </a:t>
            </a:r>
            <a:br>
              <a:rPr lang="en-GB" sz="8800" dirty="0"/>
            </a:br>
            <a:r>
              <a:rPr lang="en-GB" sz="8800" dirty="0"/>
              <a:t>Head of Science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6964" y="507167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d.gash@gateacre.org </a:t>
            </a:r>
          </a:p>
        </p:txBody>
      </p:sp>
    </p:spTree>
    <p:extLst>
      <p:ext uri="{BB962C8B-B14F-4D97-AF65-F5344CB8AC3E}">
        <p14:creationId xmlns:p14="http://schemas.microsoft.com/office/powerpoint/2010/main" val="11702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7"/>
    </mc:Choice>
    <mc:Fallback xmlns="">
      <p:transition spd="slow" advTm="17777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/>
              <a:t>GCSE Combined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87386" cy="3416300"/>
          </a:xfrm>
        </p:spPr>
        <p:txBody>
          <a:bodyPr anchor="ctr">
            <a:normAutofit/>
          </a:bodyPr>
          <a:lstStyle/>
          <a:p>
            <a:r>
              <a:rPr lang="en-GB" dirty="0"/>
              <a:t>AQA GCSE Combined Science: Trilogy</a:t>
            </a:r>
          </a:p>
          <a:p>
            <a:r>
              <a:rPr lang="en-GB" dirty="0"/>
              <a:t>6 examinations at the end of Y11.</a:t>
            </a:r>
          </a:p>
          <a:p>
            <a:r>
              <a:rPr lang="en-GB" dirty="0"/>
              <a:t>It is </a:t>
            </a:r>
            <a:r>
              <a:rPr lang="en-GB" b="1" dirty="0"/>
              <a:t>worth 2 GCSEs </a:t>
            </a:r>
            <a:r>
              <a:rPr lang="en-GB" dirty="0"/>
              <a:t>so they should spend </a:t>
            </a:r>
            <a:r>
              <a:rPr lang="en-GB" b="1" dirty="0"/>
              <a:t>twice</a:t>
            </a:r>
            <a:r>
              <a:rPr lang="en-GB" dirty="0"/>
              <a:t> as much time on it!</a:t>
            </a:r>
          </a:p>
          <a:p>
            <a:endParaRPr lang="en-GB" dirty="0"/>
          </a:p>
          <a:p>
            <a:r>
              <a:rPr lang="en-GB" dirty="0"/>
              <a:t>Separate Sciences – 3 Separate Single Grades 9-1. </a:t>
            </a:r>
            <a:br>
              <a:rPr lang="en-GB" dirty="0"/>
            </a:br>
            <a:r>
              <a:rPr lang="en-GB" dirty="0"/>
              <a:t>- AQA GCSE Biology</a:t>
            </a:r>
            <a:br>
              <a:rPr lang="en-GB" dirty="0"/>
            </a:br>
            <a:r>
              <a:rPr lang="en-GB" dirty="0"/>
              <a:t>- AQA GCSE Chemistry</a:t>
            </a:r>
            <a:br>
              <a:rPr lang="en-GB" dirty="0"/>
            </a:br>
            <a:r>
              <a:rPr lang="en-GB" dirty="0"/>
              <a:t>- AQA GCSE Physics</a:t>
            </a:r>
          </a:p>
          <a:p>
            <a:endParaRPr lang="en-GB" dirty="0"/>
          </a:p>
        </p:txBody>
      </p:sp>
      <p:pic>
        <p:nvPicPr>
          <p:cNvPr id="2050" name="Picture 2" descr="Image result for gcse combined science grading expl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8" y="245730"/>
            <a:ext cx="4504549" cy="63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28"/>
    </mc:Choice>
    <mc:Fallback xmlns="">
      <p:transition spd="slow" advTm="69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/>
              <a:t>GCSE Science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87386" cy="3416300"/>
          </a:xfrm>
        </p:spPr>
        <p:txBody>
          <a:bodyPr anchor="ctr">
            <a:normAutofit/>
          </a:bodyPr>
          <a:lstStyle/>
          <a:p>
            <a:r>
              <a:rPr lang="en-GB" b="1" dirty="0"/>
              <a:t>Combined Science </a:t>
            </a:r>
            <a:br>
              <a:rPr lang="en-GB" dirty="0"/>
            </a:br>
            <a:r>
              <a:rPr lang="en-GB" dirty="0"/>
              <a:t>Higher tier – Grades 4-3 upwards</a:t>
            </a:r>
            <a:br>
              <a:rPr lang="en-GB" dirty="0"/>
            </a:br>
            <a:r>
              <a:rPr lang="en-GB" dirty="0"/>
              <a:t>Foundation – Grades 5-5 downwards</a:t>
            </a:r>
          </a:p>
          <a:p>
            <a:endParaRPr lang="en-GB" dirty="0"/>
          </a:p>
          <a:p>
            <a:r>
              <a:rPr lang="en-GB" b="1" dirty="0"/>
              <a:t>Separate Sciences</a:t>
            </a:r>
            <a:br>
              <a:rPr lang="en-GB" dirty="0"/>
            </a:br>
            <a:r>
              <a:rPr lang="en-GB" dirty="0"/>
              <a:t>Higher Tier – Grade 4 upwards</a:t>
            </a:r>
            <a:br>
              <a:rPr lang="en-GB" dirty="0"/>
            </a:br>
            <a:r>
              <a:rPr lang="en-GB" dirty="0"/>
              <a:t>Foundation – Grade 5 downwards</a:t>
            </a:r>
          </a:p>
          <a:p>
            <a:endParaRPr lang="en-GB" dirty="0"/>
          </a:p>
        </p:txBody>
      </p:sp>
      <p:pic>
        <p:nvPicPr>
          <p:cNvPr id="2050" name="Picture 2" descr="Image result for gcse combined science grading expl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8" y="245730"/>
            <a:ext cx="4504549" cy="63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3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2"/>
    </mc:Choice>
    <mc:Fallback xmlns="">
      <p:transition spd="slow" advTm="3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GB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498998"/>
            <a:ext cx="8825659" cy="3982830"/>
          </a:xfrm>
        </p:spPr>
        <p:txBody>
          <a:bodyPr>
            <a:normAutofit/>
          </a:bodyPr>
          <a:lstStyle/>
          <a:p>
            <a:r>
              <a:rPr lang="en-GB" dirty="0"/>
              <a:t>6 External Science exams run from </a:t>
            </a:r>
            <a:r>
              <a:rPr lang="en-GB" b="1" dirty="0"/>
              <a:t>Friday 10</a:t>
            </a:r>
            <a:r>
              <a:rPr lang="en-GB" b="1" baseline="30000" dirty="0"/>
              <a:t>th</a:t>
            </a:r>
            <a:r>
              <a:rPr lang="en-GB" b="1" dirty="0"/>
              <a:t> May</a:t>
            </a:r>
            <a:r>
              <a:rPr lang="en-GB" dirty="0"/>
              <a:t> to </a:t>
            </a:r>
            <a:br>
              <a:rPr lang="en-GB" dirty="0"/>
            </a:br>
            <a:r>
              <a:rPr lang="en-GB" b="1" dirty="0"/>
              <a:t>Friday 14</a:t>
            </a:r>
            <a:r>
              <a:rPr lang="en-GB" b="1" baseline="30000" dirty="0"/>
              <a:t>th</a:t>
            </a:r>
            <a:r>
              <a:rPr lang="en-GB" b="1" dirty="0"/>
              <a:t> June.</a:t>
            </a:r>
            <a:endParaRPr lang="en-GB" dirty="0"/>
          </a:p>
          <a:p>
            <a:r>
              <a:rPr lang="en-GB" dirty="0"/>
              <a:t>Each paper is </a:t>
            </a:r>
            <a:r>
              <a:rPr lang="en-GB" b="1" dirty="0"/>
              <a:t>75 minutes</a:t>
            </a:r>
            <a:r>
              <a:rPr lang="en-GB" dirty="0"/>
              <a:t> long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(1h 45 mins for SS) </a:t>
            </a:r>
            <a:r>
              <a:rPr lang="en-GB" dirty="0"/>
              <a:t>and is </a:t>
            </a:r>
            <a:br>
              <a:rPr lang="en-GB" dirty="0"/>
            </a:br>
            <a:r>
              <a:rPr lang="en-GB" dirty="0"/>
              <a:t>marked out of </a:t>
            </a:r>
            <a:r>
              <a:rPr lang="en-GB" b="1" dirty="0"/>
              <a:t>70 marks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(100 marks for SS)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en-GB" dirty="0"/>
              <a:t>Each paper will assess the pupils ability to ‘work scientifically’ </a:t>
            </a:r>
            <a:br>
              <a:rPr lang="en-GB" dirty="0"/>
            </a:br>
            <a:r>
              <a:rPr lang="en-GB" dirty="0"/>
              <a:t>(15% of questions) and use Numeracy effectively </a:t>
            </a:r>
            <a:br>
              <a:rPr lang="en-GB" dirty="0"/>
            </a:br>
            <a:r>
              <a:rPr lang="en-GB" dirty="0"/>
              <a:t>(20% of questions).</a:t>
            </a:r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baseline="30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6F5A7-F62E-4913-B72C-BAEEB62B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" b="-1"/>
          <a:stretch/>
        </p:blipFill>
        <p:spPr>
          <a:xfrm>
            <a:off x="8547652" y="2603500"/>
            <a:ext cx="2473454" cy="246310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5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99"/>
    </mc:Choice>
    <mc:Fallback xmlns="">
      <p:transition spd="slow" advTm="101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3340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roxima-nova"/>
              </a:rPr>
              <a:t>Until the age of 18,  students  have to stay education , employment or training  but can choose from a range of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978" y="2400175"/>
            <a:ext cx="884602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33333"/>
                </a:solidFill>
                <a:latin typeface="proxima-nova"/>
              </a:rPr>
              <a:t>Full-time education, such as school or college.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33333"/>
                </a:solidFill>
                <a:latin typeface="proxima-nova"/>
              </a:rPr>
              <a:t>An </a:t>
            </a:r>
            <a:r>
              <a:rPr lang="en-GB" sz="3200" dirty="0">
                <a:solidFill>
                  <a:srgbClr val="2C2C6E"/>
                </a:solidFill>
                <a:latin typeface="proxima-nova"/>
              </a:rPr>
              <a:t>apprenticeship</a:t>
            </a:r>
            <a:r>
              <a:rPr lang="en-GB" sz="3200" dirty="0">
                <a:solidFill>
                  <a:srgbClr val="333333"/>
                </a:solidFill>
                <a:latin typeface="proxima-nova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33333"/>
                </a:solidFill>
                <a:latin typeface="proxima-nova"/>
              </a:rPr>
              <a:t>Part-time education or training  with employment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33333"/>
                </a:solidFill>
                <a:latin typeface="proxima-nova"/>
              </a:rPr>
              <a:t>Part-time education or training plus </a:t>
            </a:r>
            <a:r>
              <a:rPr lang="en-GB" sz="3200" u="sng" dirty="0">
                <a:solidFill>
                  <a:srgbClr val="2C2C6E"/>
                </a:solidFill>
                <a:latin typeface="proxima-nova"/>
              </a:rPr>
              <a:t>volunteering</a:t>
            </a:r>
            <a:r>
              <a:rPr lang="en-GB" sz="3200" dirty="0">
                <a:solidFill>
                  <a:srgbClr val="333333"/>
                </a:solidFill>
                <a:latin typeface="proxima-nova"/>
              </a:rPr>
              <a:t> </a:t>
            </a:r>
          </a:p>
          <a:p>
            <a:pPr marL="0" indent="0">
              <a:buNone/>
            </a:pPr>
            <a:endParaRPr lang="en-GB" sz="3200" dirty="0">
              <a:solidFill>
                <a:srgbClr val="333333"/>
              </a:solidFill>
              <a:latin typeface="proxima-nova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333333"/>
                </a:solidFill>
                <a:latin typeface="proxima-nova"/>
              </a:rPr>
              <a:t>Schools have to report students destinations to Local Authority  and track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895600" y="1111826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proxima-nov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0467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every pupil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995624" cy="3416300"/>
          </a:xfrm>
        </p:spPr>
        <p:txBody>
          <a:bodyPr>
            <a:normAutofit/>
          </a:bodyPr>
          <a:lstStyle/>
          <a:p>
            <a:r>
              <a:rPr lang="en-GB" b="1" dirty="0"/>
              <a:t>Use</a:t>
            </a:r>
            <a:r>
              <a:rPr lang="en-GB" dirty="0"/>
              <a:t> their revision guides! Self quizzing, practice </a:t>
            </a:r>
            <a:br>
              <a:rPr lang="en-GB" dirty="0"/>
            </a:br>
            <a:r>
              <a:rPr lang="en-GB" dirty="0"/>
              <a:t>questions, flash cards (using them, not just making them!)</a:t>
            </a:r>
          </a:p>
          <a:p>
            <a:endParaRPr lang="en-GB" dirty="0"/>
          </a:p>
          <a:p>
            <a:r>
              <a:rPr lang="en-GB" b="1" dirty="0"/>
              <a:t>Attend</a:t>
            </a:r>
            <a:r>
              <a:rPr lang="en-GB" dirty="0"/>
              <a:t> 100% of the time and be punctual 100% of the time. If absent the pupil must take responsibility for catching up on </a:t>
            </a:r>
            <a:r>
              <a:rPr lang="en-GB" b="1" dirty="0"/>
              <a:t>both class work </a:t>
            </a:r>
            <a:r>
              <a:rPr lang="en-GB" dirty="0"/>
              <a:t>and </a:t>
            </a:r>
            <a:r>
              <a:rPr lang="en-GB" b="1" dirty="0"/>
              <a:t>home work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Complete</a:t>
            </a:r>
            <a:r>
              <a:rPr lang="en-GB" dirty="0"/>
              <a:t> their </a:t>
            </a:r>
            <a:r>
              <a:rPr lang="en-GB" b="1" dirty="0" err="1">
                <a:solidFill>
                  <a:srgbClr val="0070C0"/>
                </a:solidFill>
              </a:rPr>
              <a:t>Tassomai</a:t>
            </a:r>
            <a:r>
              <a:rPr lang="en-GB" dirty="0"/>
              <a:t> “Daily goal” 4 times each week.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D71FF-08D9-4E53-B710-EEF942147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888" y="1680632"/>
            <a:ext cx="3120260" cy="4411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4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34"/>
    </mc:Choice>
    <mc:Fallback xmlns="">
      <p:transition spd="slow" advTm="36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Attendance 2019: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21" t="26614" r="24262" b="27983"/>
          <a:stretch/>
        </p:blipFill>
        <p:spPr>
          <a:xfrm>
            <a:off x="1688418" y="1920239"/>
            <a:ext cx="8396699" cy="3776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8450" y="5788074"/>
            <a:ext cx="893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1 pupil with an attendance below 85% scored a grade 5-4 or higher (circled in blue).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1 pupil with an attendance below 80% scored a grade 4-4 or higher (circled in red).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1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8"/>
    </mc:Choice>
    <mc:Fallback xmlns="">
      <p:transition spd="slow" advTm="4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Attendance 2022: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9DF6B-360B-4323-B3AE-EE400328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88" y="1827571"/>
            <a:ext cx="7630056" cy="4586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618F5-44D2-4077-A3AD-A0545843618E}"/>
              </a:ext>
            </a:extLst>
          </p:cNvPr>
          <p:cNvSpPr txBox="1"/>
          <p:nvPr/>
        </p:nvSpPr>
        <p:spPr>
          <a:xfrm>
            <a:off x="4105191" y="4120646"/>
            <a:ext cx="1800650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Poor attendance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90D53-25B1-4CEC-AD96-C13119327872}"/>
              </a:ext>
            </a:extLst>
          </p:cNvPr>
          <p:cNvSpPr/>
          <p:nvPr/>
        </p:nvSpPr>
        <p:spPr>
          <a:xfrm>
            <a:off x="1046747" y="4000772"/>
            <a:ext cx="2841042" cy="14254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31657-03ED-4888-A74F-5DB4F9F9E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203" y="2468031"/>
            <a:ext cx="3200477" cy="3800421"/>
          </a:xfrm>
        </p:spPr>
        <p:txBody>
          <a:bodyPr>
            <a:normAutofit/>
          </a:bodyPr>
          <a:lstStyle/>
          <a:p>
            <a:r>
              <a:rPr lang="en-GB" dirty="0"/>
              <a:t>There was a 30 percentage points difference in performance at grade 44 between pupils with above 90% attendance compared to those below 90%</a:t>
            </a:r>
          </a:p>
          <a:p>
            <a:endParaRPr lang="en-GB" dirty="0"/>
          </a:p>
          <a:p>
            <a:r>
              <a:rPr lang="en-GB" dirty="0"/>
              <a:t>At grade 55 this difference was nearly 20%.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7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8"/>
    </mc:Choice>
    <mc:Fallback xmlns="">
      <p:transition spd="slow" advTm="4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Attendance 2023: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31657-03ED-4888-A74F-5DB4F9F9E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485" y="3331923"/>
            <a:ext cx="3631726" cy="3048103"/>
          </a:xfrm>
        </p:spPr>
        <p:txBody>
          <a:bodyPr>
            <a:normAutofit/>
          </a:bodyPr>
          <a:lstStyle/>
          <a:p>
            <a:r>
              <a:rPr lang="en-GB" sz="3200" dirty="0"/>
              <a:t>Pupils who come to school regularly will do well in Science.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F3C1B8-3388-4419-AF09-1F52CFED9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29236"/>
              </p:ext>
            </p:extLst>
          </p:nvPr>
        </p:nvGraphicFramePr>
        <p:xfrm>
          <a:off x="1578831" y="2579605"/>
          <a:ext cx="5748894" cy="33047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67075">
                  <a:extLst>
                    <a:ext uri="{9D8B030D-6E8A-4147-A177-3AD203B41FA5}">
                      <a16:colId xmlns:a16="http://schemas.microsoft.com/office/drawing/2014/main" val="1554014665"/>
                    </a:ext>
                  </a:extLst>
                </a:gridCol>
                <a:gridCol w="1114817">
                  <a:extLst>
                    <a:ext uri="{9D8B030D-6E8A-4147-A177-3AD203B41FA5}">
                      <a16:colId xmlns:a16="http://schemas.microsoft.com/office/drawing/2014/main" val="1211751409"/>
                    </a:ext>
                  </a:extLst>
                </a:gridCol>
                <a:gridCol w="1114816">
                  <a:extLst>
                    <a:ext uri="{9D8B030D-6E8A-4147-A177-3AD203B41FA5}">
                      <a16:colId xmlns:a16="http://schemas.microsoft.com/office/drawing/2014/main" val="3584723192"/>
                    </a:ext>
                  </a:extLst>
                </a:gridCol>
                <a:gridCol w="1052186">
                  <a:extLst>
                    <a:ext uri="{9D8B030D-6E8A-4147-A177-3AD203B41FA5}">
                      <a16:colId xmlns:a16="http://schemas.microsoft.com/office/drawing/2014/main" val="227534078"/>
                    </a:ext>
                  </a:extLst>
                </a:gridCol>
              </a:tblGrid>
              <a:tr h="65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GROUP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9-7</a:t>
                      </a:r>
                      <a:endParaRPr lang="en-GB" sz="3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9-5</a:t>
                      </a:r>
                      <a:endParaRPr lang="en-GB" sz="3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non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9-4</a:t>
                      </a:r>
                      <a:endParaRPr lang="en-GB" sz="36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78981"/>
                  </a:ext>
                </a:extLst>
              </a:tr>
              <a:tr h="65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21.4</a:t>
                      </a:r>
                      <a:endParaRPr lang="en-GB" sz="36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42.0</a:t>
                      </a:r>
                      <a:endParaRPr lang="en-GB" sz="36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68670"/>
                  </a:ext>
                </a:extLst>
              </a:tr>
              <a:tr h="694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97% +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25.0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75.0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87.5</a:t>
                      </a:r>
                      <a:endParaRPr lang="en-GB" sz="36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89091"/>
                  </a:ext>
                </a:extLst>
              </a:tr>
              <a:tr h="638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90-96.9%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31.7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56.1</a:t>
                      </a:r>
                      <a:endParaRPr lang="en-GB" sz="36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66709"/>
                  </a:ext>
                </a:extLst>
              </a:tr>
              <a:tr h="663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90%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10.1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26.4</a:t>
                      </a:r>
                      <a:endParaRPr lang="en-GB" sz="3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5657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FC1060A-47E8-45F8-936A-8A4DAFA81FC4}"/>
              </a:ext>
            </a:extLst>
          </p:cNvPr>
          <p:cNvSpPr/>
          <p:nvPr/>
        </p:nvSpPr>
        <p:spPr>
          <a:xfrm>
            <a:off x="4233797" y="4045907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EB4205-923D-49C6-8485-BE046386D311}"/>
              </a:ext>
            </a:extLst>
          </p:cNvPr>
          <p:cNvSpPr/>
          <p:nvPr/>
        </p:nvSpPr>
        <p:spPr>
          <a:xfrm>
            <a:off x="5344438" y="4045907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56A4FC-71A9-4687-8915-2A80341CBAA2}"/>
              </a:ext>
            </a:extLst>
          </p:cNvPr>
          <p:cNvSpPr/>
          <p:nvPr/>
        </p:nvSpPr>
        <p:spPr>
          <a:xfrm>
            <a:off x="6455081" y="4019025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9AA07-6F7B-4CA2-8801-6364D0B06C1F}"/>
              </a:ext>
            </a:extLst>
          </p:cNvPr>
          <p:cNvSpPr/>
          <p:nvPr/>
        </p:nvSpPr>
        <p:spPr>
          <a:xfrm>
            <a:off x="4233797" y="4738735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4F735-6507-436C-A568-F504FDC579F3}"/>
              </a:ext>
            </a:extLst>
          </p:cNvPr>
          <p:cNvSpPr/>
          <p:nvPr/>
        </p:nvSpPr>
        <p:spPr>
          <a:xfrm>
            <a:off x="5344438" y="4738735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ED31B1-5BA4-4D88-B479-392989FF26C6}"/>
              </a:ext>
            </a:extLst>
          </p:cNvPr>
          <p:cNvSpPr/>
          <p:nvPr/>
        </p:nvSpPr>
        <p:spPr>
          <a:xfrm>
            <a:off x="6455081" y="4711853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FC0BBC-BB08-4CDC-9E45-00E410350DDB}"/>
              </a:ext>
            </a:extLst>
          </p:cNvPr>
          <p:cNvSpPr/>
          <p:nvPr/>
        </p:nvSpPr>
        <p:spPr>
          <a:xfrm>
            <a:off x="4098099" y="5340483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CC435-29BE-4CA0-89AD-3C0B7E904532}"/>
              </a:ext>
            </a:extLst>
          </p:cNvPr>
          <p:cNvSpPr/>
          <p:nvPr/>
        </p:nvSpPr>
        <p:spPr>
          <a:xfrm>
            <a:off x="5208740" y="5340483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A8D679-2A7F-4647-AFD9-93F962A72968}"/>
              </a:ext>
            </a:extLst>
          </p:cNvPr>
          <p:cNvSpPr/>
          <p:nvPr/>
        </p:nvSpPr>
        <p:spPr>
          <a:xfrm>
            <a:off x="6319383" y="5313601"/>
            <a:ext cx="751562" cy="4258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1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8"/>
    </mc:Choice>
    <mc:Fallback xmlns="">
      <p:transition spd="slow" advTm="4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Revision: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9087" y="2429691"/>
            <a:ext cx="4153988" cy="403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b="1" dirty="0"/>
              <a:t>Do:</a:t>
            </a:r>
          </a:p>
          <a:p>
            <a:r>
              <a:rPr lang="en-GB" sz="2100" dirty="0"/>
              <a:t>Little and often</a:t>
            </a:r>
          </a:p>
          <a:p>
            <a:r>
              <a:rPr lang="en-GB" sz="2100" dirty="0"/>
              <a:t>Spaced revision</a:t>
            </a:r>
          </a:p>
          <a:p>
            <a:r>
              <a:rPr lang="en-GB" sz="2100" dirty="0"/>
              <a:t>Avoid distractions</a:t>
            </a:r>
          </a:p>
          <a:p>
            <a:r>
              <a:rPr lang="en-GB" sz="2100" dirty="0"/>
              <a:t>Quizzing / retrieval practice</a:t>
            </a:r>
          </a:p>
          <a:p>
            <a:r>
              <a:rPr lang="en-GB" sz="2100" dirty="0"/>
              <a:t>Have a timetable</a:t>
            </a:r>
            <a:br>
              <a:rPr lang="en-GB" sz="2100" dirty="0"/>
            </a:br>
            <a:endParaRPr lang="en-GB" sz="2100" dirty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48400" y="2429691"/>
            <a:ext cx="5276491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GB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Avoid: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Prolonged periods of revision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Cramming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Listening to headphones!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Aimlessly re-reading / </a:t>
            </a: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</a:rPr>
              <a:t>highlighting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Spending hours making a timetable you don’t stick to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86846" y="2429691"/>
            <a:ext cx="52251" cy="3931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53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09"/>
    </mc:Choice>
    <mc:Fallback xmlns="">
      <p:transition spd="slow" advTm="175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</a:t>
            </a:r>
            <a:r>
              <a:rPr lang="en-GB" dirty="0" err="1"/>
              <a:t>Tassomai</a:t>
            </a:r>
            <a:r>
              <a:rPr lang="en-GB" dirty="0"/>
              <a:t>:</a:t>
            </a:r>
          </a:p>
        </p:txBody>
      </p:sp>
      <p:pic>
        <p:nvPicPr>
          <p:cNvPr id="1026" name="Picture 2" descr="Image result for tassomai ap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/>
          <a:stretch/>
        </p:blipFill>
        <p:spPr bwMode="auto">
          <a:xfrm>
            <a:off x="6270171" y="2577283"/>
            <a:ext cx="541990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ssomai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10" y="587828"/>
            <a:ext cx="3165989" cy="56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92607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You do:</a:t>
            </a:r>
          </a:p>
          <a:p>
            <a:r>
              <a:rPr lang="en-GB" dirty="0"/>
              <a:t>Regular use – 4 daily goals per week</a:t>
            </a:r>
          </a:p>
          <a:p>
            <a:r>
              <a:rPr lang="en-GB" dirty="0"/>
              <a:t>Students and parents review subjects together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We do:</a:t>
            </a:r>
          </a:p>
          <a:p>
            <a:r>
              <a:rPr lang="en-GB" dirty="0"/>
              <a:t>Use the data to inform interventions</a:t>
            </a:r>
          </a:p>
          <a:p>
            <a:r>
              <a:rPr lang="en-GB" dirty="0"/>
              <a:t>Use the data to determine revision classes and prepare for mocks</a:t>
            </a:r>
          </a:p>
          <a:p>
            <a:endParaRPr lang="en-GB" dirty="0"/>
          </a:p>
        </p:txBody>
      </p:sp>
      <p:pic>
        <p:nvPicPr>
          <p:cNvPr id="1028" name="Picture 4" descr="Image result for tassomai 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04" y="391886"/>
            <a:ext cx="3561440" cy="63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8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456"/>
    </mc:Choice>
    <mc:Fallback xmlns="">
      <p:transition spd="slow" advTm="172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Tassomai 2019: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629" t="24174" r="28029" b="17808"/>
          <a:stretch/>
        </p:blipFill>
        <p:spPr>
          <a:xfrm>
            <a:off x="4788551" y="1680632"/>
            <a:ext cx="6680638" cy="511708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234166" cy="3416300"/>
          </a:xfrm>
        </p:spPr>
        <p:txBody>
          <a:bodyPr>
            <a:normAutofit/>
          </a:bodyPr>
          <a:lstStyle/>
          <a:p>
            <a:r>
              <a:rPr lang="en-GB" dirty="0" err="1"/>
              <a:t>Tassomai</a:t>
            </a:r>
            <a:r>
              <a:rPr lang="en-GB" dirty="0"/>
              <a:t> works!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school has levelled the playing field by purchasing an account for EVERY pupil.</a:t>
            </a:r>
            <a:br>
              <a:rPr lang="en-GB" dirty="0"/>
            </a:br>
            <a:endParaRPr lang="en-GB" dirty="0"/>
          </a:p>
          <a:p>
            <a:r>
              <a:rPr lang="en-GB" dirty="0"/>
              <a:t>Every pupil can improve their accuracy by using it more often!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D7CC3C-659E-435D-B9FD-F7F820891B19}"/>
              </a:ext>
            </a:extLst>
          </p:cNvPr>
          <p:cNvSpPr/>
          <p:nvPr/>
        </p:nvSpPr>
        <p:spPr>
          <a:xfrm>
            <a:off x="5221705" y="4908884"/>
            <a:ext cx="2801013" cy="1564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14694-47CC-4426-801C-6B068B4876D0}"/>
              </a:ext>
            </a:extLst>
          </p:cNvPr>
          <p:cNvSpPr txBox="1"/>
          <p:nvPr/>
        </p:nvSpPr>
        <p:spPr>
          <a:xfrm>
            <a:off x="5491242" y="3684889"/>
            <a:ext cx="2261937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leads to low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Tassomai 2022: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2887656" cy="3416300"/>
          </a:xfrm>
        </p:spPr>
        <p:txBody>
          <a:bodyPr>
            <a:normAutofit/>
          </a:bodyPr>
          <a:lstStyle/>
          <a:p>
            <a:r>
              <a:rPr lang="en-GB" dirty="0"/>
              <a:t>This was again observed during the 2022 exams</a:t>
            </a:r>
          </a:p>
          <a:p>
            <a:endParaRPr lang="en-GB" dirty="0"/>
          </a:p>
          <a:p>
            <a:r>
              <a:rPr lang="en-GB" dirty="0"/>
              <a:t>Pupils can improve their accuracy and therefore their outcomes!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342F0-0291-41EB-B3B0-9DD00F51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1" y="1780577"/>
            <a:ext cx="7052866" cy="42392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E45F8-3549-4C06-872A-EC1408B16C7A}"/>
              </a:ext>
            </a:extLst>
          </p:cNvPr>
          <p:cNvCxnSpPr/>
          <p:nvPr/>
        </p:nvCxnSpPr>
        <p:spPr>
          <a:xfrm flipV="1">
            <a:off x="5594684" y="2971800"/>
            <a:ext cx="4620127" cy="122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65FBBC-AD73-4D0E-A3FD-7CC1A08DD53B}"/>
              </a:ext>
            </a:extLst>
          </p:cNvPr>
          <p:cNvSpPr txBox="1"/>
          <p:nvPr/>
        </p:nvSpPr>
        <p:spPr>
          <a:xfrm>
            <a:off x="7500516" y="4466914"/>
            <a:ext cx="2261937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0C5-4C94-4A21-8EA4-1597ACF4DB6B}"/>
              </a:ext>
            </a:extLst>
          </p:cNvPr>
          <p:cNvSpPr/>
          <p:nvPr/>
        </p:nvSpPr>
        <p:spPr>
          <a:xfrm>
            <a:off x="4788568" y="4206685"/>
            <a:ext cx="2574758" cy="15083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13C9F33-00F9-49B6-9069-3BF6A43CE333}"/>
              </a:ext>
            </a:extLst>
          </p:cNvPr>
          <p:cNvSpPr/>
          <p:nvPr/>
        </p:nvSpPr>
        <p:spPr>
          <a:xfrm rot="20621682">
            <a:off x="6544633" y="3808133"/>
            <a:ext cx="1878904" cy="42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AB4A2-3B7F-4593-AF81-F2FCE871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271" y="1840760"/>
            <a:ext cx="7072842" cy="4251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Tassomai 2022: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E45F8-3549-4C06-872A-EC1408B16C7A}"/>
              </a:ext>
            </a:extLst>
          </p:cNvPr>
          <p:cNvCxnSpPr>
            <a:cxnSpLocks/>
          </p:cNvCxnSpPr>
          <p:nvPr/>
        </p:nvCxnSpPr>
        <p:spPr>
          <a:xfrm flipV="1">
            <a:off x="3846397" y="3693695"/>
            <a:ext cx="3984799" cy="186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65FBBC-AD73-4D0E-A3FD-7CC1A08DD53B}"/>
              </a:ext>
            </a:extLst>
          </p:cNvPr>
          <p:cNvSpPr txBox="1"/>
          <p:nvPr/>
        </p:nvSpPr>
        <p:spPr>
          <a:xfrm>
            <a:off x="8051549" y="3347881"/>
            <a:ext cx="1800650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effort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0C5-4C94-4A21-8EA4-1597ACF4DB6B}"/>
              </a:ext>
            </a:extLst>
          </p:cNvPr>
          <p:cNvSpPr/>
          <p:nvPr/>
        </p:nvSpPr>
        <p:spPr>
          <a:xfrm>
            <a:off x="2931997" y="4692315"/>
            <a:ext cx="2911642" cy="10948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AFC73C-FDA7-44C3-B5F1-10399E53A73F}"/>
              </a:ext>
            </a:extLst>
          </p:cNvPr>
          <p:cNvSpPr/>
          <p:nvPr/>
        </p:nvSpPr>
        <p:spPr>
          <a:xfrm rot="20054194">
            <a:off x="5090683" y="4317002"/>
            <a:ext cx="1878904" cy="42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7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74812D-486A-4494-A1DF-C3E47EC457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00" y="1680632"/>
            <a:ext cx="8863119" cy="45929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</a:t>
            </a:r>
            <a:r>
              <a:rPr lang="en-GB" dirty="0" err="1"/>
              <a:t>Tassomai</a:t>
            </a:r>
            <a:r>
              <a:rPr lang="en-GB" dirty="0"/>
              <a:t> 2023: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8303" y="3441700"/>
            <a:ext cx="2170641" cy="3416300"/>
          </a:xfrm>
        </p:spPr>
        <p:txBody>
          <a:bodyPr>
            <a:normAutofit/>
          </a:bodyPr>
          <a:lstStyle/>
          <a:p>
            <a:r>
              <a:rPr lang="en-GB" dirty="0"/>
              <a:t>And again in the 2023 exams!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5FBBC-AD73-4D0E-A3FD-7CC1A08DD53B}"/>
              </a:ext>
            </a:extLst>
          </p:cNvPr>
          <p:cNvSpPr txBox="1"/>
          <p:nvPr/>
        </p:nvSpPr>
        <p:spPr>
          <a:xfrm>
            <a:off x="4499959" y="2750871"/>
            <a:ext cx="2261937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0C5-4C94-4A21-8EA4-1597ACF4DB6B}"/>
              </a:ext>
            </a:extLst>
          </p:cNvPr>
          <p:cNvSpPr/>
          <p:nvPr/>
        </p:nvSpPr>
        <p:spPr>
          <a:xfrm>
            <a:off x="5111685" y="4403510"/>
            <a:ext cx="5027969" cy="15083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7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20EA-15E0-4FE3-9048-FE89A422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Choices at 16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AE18C5-F693-4C60-B17B-414F60E9A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b="29058"/>
          <a:stretch/>
        </p:blipFill>
        <p:spPr>
          <a:xfrm>
            <a:off x="2819400" y="2514601"/>
            <a:ext cx="6422852" cy="2550353"/>
          </a:xfrm>
        </p:spPr>
      </p:pic>
    </p:spTree>
    <p:extLst>
      <p:ext uri="{BB962C8B-B14F-4D97-AF65-F5344CB8AC3E}">
        <p14:creationId xmlns:p14="http://schemas.microsoft.com/office/powerpoint/2010/main" val="3138229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233DF-7AFF-4DA0-A429-65A3DCB8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801" y="1793419"/>
            <a:ext cx="7940028" cy="4689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– </a:t>
            </a:r>
            <a:r>
              <a:rPr lang="en-GB" dirty="0" err="1"/>
              <a:t>Tassomai</a:t>
            </a:r>
            <a:r>
              <a:rPr lang="en-GB" dirty="0"/>
              <a:t> 2023: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5FBBC-AD73-4D0E-A3FD-7CC1A08DD53B}"/>
              </a:ext>
            </a:extLst>
          </p:cNvPr>
          <p:cNvSpPr txBox="1"/>
          <p:nvPr/>
        </p:nvSpPr>
        <p:spPr>
          <a:xfrm>
            <a:off x="8051549" y="3347881"/>
            <a:ext cx="1800650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effort leads to low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90C5-4C94-4A21-8EA4-1597ACF4DB6B}"/>
              </a:ext>
            </a:extLst>
          </p:cNvPr>
          <p:cNvSpPr/>
          <p:nvPr/>
        </p:nvSpPr>
        <p:spPr>
          <a:xfrm>
            <a:off x="2730675" y="4271211"/>
            <a:ext cx="1753644" cy="15159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AFC73C-FDA7-44C3-B5F1-10399E53A73F}"/>
              </a:ext>
            </a:extLst>
          </p:cNvPr>
          <p:cNvSpPr/>
          <p:nvPr/>
        </p:nvSpPr>
        <p:spPr>
          <a:xfrm rot="18669375">
            <a:off x="3157145" y="3731932"/>
            <a:ext cx="1878904" cy="42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7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8"/>
    </mc:Choice>
    <mc:Fallback xmlns="">
      <p:transition spd="slow" advTm="64078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YouTube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0BC12F-564E-419C-B155-70D46104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813627"/>
            <a:ext cx="345826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What:</a:t>
            </a:r>
          </a:p>
          <a:p>
            <a:r>
              <a:rPr lang="en-GB" dirty="0"/>
              <a:t>Playlists for all papers</a:t>
            </a:r>
          </a:p>
          <a:p>
            <a:r>
              <a:rPr lang="en-GB" dirty="0"/>
              <a:t>Required practicals</a:t>
            </a:r>
          </a:p>
          <a:p>
            <a:r>
              <a:rPr lang="en-GB" dirty="0"/>
              <a:t>3-4 minutes long</a:t>
            </a:r>
          </a:p>
          <a:p>
            <a:r>
              <a:rPr lang="en-GB" dirty="0"/>
              <a:t>Concise in terms of the knowledge required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How:</a:t>
            </a:r>
          </a:p>
          <a:p>
            <a:r>
              <a:rPr lang="en-GB" dirty="0"/>
              <a:t>Watch and write down the key points.</a:t>
            </a:r>
          </a:p>
          <a:p>
            <a:r>
              <a:rPr lang="en-GB" dirty="0"/>
              <a:t>Self-quiz.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952" t="8093" b="4508"/>
          <a:stretch/>
        </p:blipFill>
        <p:spPr>
          <a:xfrm>
            <a:off x="5812424" y="1315604"/>
            <a:ext cx="5490036" cy="2996046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009"/>
          <a:stretch/>
        </p:blipFill>
        <p:spPr>
          <a:xfrm>
            <a:off x="4419085" y="3047853"/>
            <a:ext cx="5497282" cy="3436370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6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8"/>
    </mc:Choice>
    <mc:Fallback xmlns="">
      <p:transition spd="slow" advTm="11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learning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1314"/>
            <a:ext cx="8825659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Pupil:</a:t>
            </a:r>
          </a:p>
          <a:p>
            <a:r>
              <a:rPr lang="en-GB" dirty="0" err="1"/>
              <a:t>Tassomai</a:t>
            </a:r>
            <a:r>
              <a:rPr lang="en-GB" dirty="0"/>
              <a:t> – 4 daily goals each week </a:t>
            </a:r>
          </a:p>
          <a:p>
            <a:r>
              <a:rPr lang="en-GB" dirty="0"/>
              <a:t>YouTube – ‘</a:t>
            </a:r>
            <a:r>
              <a:rPr lang="en-GB" b="1" dirty="0"/>
              <a:t>My Free Science Lessons</a:t>
            </a:r>
            <a:r>
              <a:rPr lang="en-GB" dirty="0"/>
              <a:t>’ channel</a:t>
            </a:r>
          </a:p>
          <a:p>
            <a:r>
              <a:rPr lang="en-GB" dirty="0"/>
              <a:t>Revision guides – Quizzing</a:t>
            </a:r>
          </a:p>
          <a:p>
            <a:pPr marL="0" indent="0">
              <a:buNone/>
            </a:pPr>
            <a:r>
              <a:rPr lang="en-GB" b="1" dirty="0"/>
              <a:t>School:</a:t>
            </a:r>
          </a:p>
          <a:p>
            <a:r>
              <a:rPr lang="en-GB" dirty="0"/>
              <a:t>Tutor Time Intervention – Tuesday to Friday</a:t>
            </a:r>
          </a:p>
          <a:p>
            <a:r>
              <a:rPr lang="en-GB" dirty="0"/>
              <a:t>After school revision – Week A Monday</a:t>
            </a:r>
          </a:p>
          <a:p>
            <a:pPr marL="0" indent="0">
              <a:buNone/>
            </a:pPr>
            <a:r>
              <a:rPr lang="en-GB" b="1" dirty="0"/>
              <a:t>Links:</a:t>
            </a:r>
          </a:p>
          <a:p>
            <a:r>
              <a:rPr lang="en-GB" dirty="0"/>
              <a:t>BBC Bitesize - </a:t>
            </a:r>
            <a:r>
              <a:rPr lang="en-GB" dirty="0">
                <a:hlinkClick r:id="rId3"/>
              </a:rPr>
              <a:t>http://www.bbc.co.uk/education/</a:t>
            </a:r>
            <a:br>
              <a:rPr lang="en-GB" dirty="0">
                <a:hlinkClick r:id="rId3"/>
              </a:rPr>
            </a:br>
            <a:r>
              <a:rPr lang="en-GB" dirty="0">
                <a:hlinkClick r:id="rId3"/>
              </a:rPr>
              <a:t>subjects/zrkw2hv</a:t>
            </a:r>
            <a:r>
              <a:rPr lang="en-GB" dirty="0"/>
              <a:t>  </a:t>
            </a:r>
          </a:p>
          <a:p>
            <a:r>
              <a:rPr lang="en-GB" dirty="0"/>
              <a:t>AQA Combined Science homepage - </a:t>
            </a:r>
            <a:r>
              <a:rPr lang="en-GB" dirty="0">
                <a:hlinkClick r:id="rId4"/>
              </a:rPr>
              <a:t>http://www.aqa.org.uk/subjects/science/gcse/combined-science-trilogy-8464</a:t>
            </a:r>
            <a:r>
              <a:rPr lang="en-GB" dirty="0"/>
              <a:t>  </a:t>
            </a:r>
          </a:p>
        </p:txBody>
      </p:sp>
      <p:pic>
        <p:nvPicPr>
          <p:cNvPr id="4" name="Picture 2" descr="http://sd.keepcalm-o-matic.co.uk/i/keep-calm-and-see-wagoll.png">
            <a:extLst>
              <a:ext uri="{FF2B5EF4-FFF2-40B4-BE49-F238E27FC236}">
                <a16:creationId xmlns:a16="http://schemas.microsoft.com/office/drawing/2014/main" id="{EB0911BD-17C7-40DE-8436-81C98808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72" y="1419217"/>
            <a:ext cx="2848926" cy="33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3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96"/>
    </mc:Choice>
    <mc:Fallback xmlns="">
      <p:transition spd="slow" advTm="126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37149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If we all work together this year as parents and staff we will achieve so much for your children</a:t>
            </a:r>
          </a:p>
          <a:p>
            <a:r>
              <a:rPr lang="en-GB" sz="2000" dirty="0"/>
              <a:t>We have to be on the same page to support each other</a:t>
            </a:r>
            <a:r>
              <a:rPr lang="en-GB" dirty="0"/>
              <a:t>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If the team works the dream works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b="1" dirty="0"/>
              <a:t>If you have any specific questions please speak to staff at the end or email directly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hlinkClick r:id="rId2"/>
              </a:rPr>
              <a:t>k.cleary@gateacre.org</a:t>
            </a:r>
            <a:r>
              <a:rPr lang="en-GB" sz="2400" b="1" dirty="0">
                <a:solidFill>
                  <a:srgbClr val="0070C0"/>
                </a:solidFill>
              </a:rPr>
              <a:t>  	- English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hlinkClick r:id="rId3"/>
              </a:rPr>
              <a:t>l.martin@gateacre.org</a:t>
            </a:r>
            <a:r>
              <a:rPr lang="en-GB" sz="2400" b="1" dirty="0">
                <a:solidFill>
                  <a:srgbClr val="0070C0"/>
                </a:solidFill>
              </a:rPr>
              <a:t>  		- Mathematics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hlinkClick r:id="rId4"/>
              </a:rPr>
              <a:t>d.gash@gateacre.org</a:t>
            </a:r>
            <a:r>
              <a:rPr lang="en-GB" sz="2400" b="1" dirty="0">
                <a:solidFill>
                  <a:srgbClr val="0070C0"/>
                </a:solidFill>
              </a:rPr>
              <a:t>     	- Science </a:t>
            </a:r>
          </a:p>
        </p:txBody>
      </p:sp>
    </p:spTree>
    <p:extLst>
      <p:ext uri="{BB962C8B-B14F-4D97-AF65-F5344CB8AC3E}">
        <p14:creationId xmlns:p14="http://schemas.microsoft.com/office/powerpoint/2010/main" val="19066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5419"/>
            <a:ext cx="7886700" cy="1325563"/>
          </a:xfrm>
        </p:spPr>
        <p:txBody>
          <a:bodyPr/>
          <a:lstStyle/>
          <a:p>
            <a:r>
              <a:rPr lang="en-GB" dirty="0"/>
              <a:t>Careers Support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28825" y="2133600"/>
          <a:ext cx="8134350" cy="9200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31937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Careers Interview with qualified careers advisors from Career Connect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Careers interviews with  Mrs Kinder Assistant Headteacher Sixth form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Careers interviews with  Mrs Boyd Assistant Headteacher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="1" baseline="0" dirty="0" err="1"/>
                        <a:t>Gateacre</a:t>
                      </a:r>
                      <a:r>
                        <a:rPr lang="en-GB" sz="1800" b="1" baseline="0" dirty="0"/>
                        <a:t> Sixth form open evening 8</a:t>
                      </a:r>
                      <a:r>
                        <a:rPr lang="en-GB" sz="1800" b="1" baseline="30000" dirty="0"/>
                        <a:t>th</a:t>
                      </a:r>
                      <a:r>
                        <a:rPr lang="en-GB" sz="1800" b="1" baseline="0" dirty="0"/>
                        <a:t> February 2024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b="1" baseline="0" dirty="0"/>
                        <a:t>Future Focus Fair  January 2024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Careers Lessons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Civil service Employability sessions with mock interviews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Morrisby Careers software support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National Careers service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="1" baseline="0" dirty="0"/>
                        <a:t>Careers drop in each lunch time with Mrs Boyd and Mrs Kinde</a:t>
                      </a:r>
                      <a:r>
                        <a:rPr lang="en-GB" sz="1800" baseline="0" dirty="0"/>
                        <a:t>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="1" baseline="0" dirty="0"/>
                        <a:t>Career Padlet on Edulink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 Year Head Mr Danson , Assistant  Head of Year Miss </a:t>
                      </a:r>
                      <a:r>
                        <a:rPr lang="en-GB" sz="1800" baseline="0" dirty="0" err="1"/>
                        <a:t>Bayly</a:t>
                      </a:r>
                      <a:endParaRPr lang="en-GB" sz="1800" baseline="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SENCO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aseline="0" dirty="0"/>
                        <a:t>Volunteering opportunities with National Citizen Service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3100" y="685800"/>
            <a:ext cx="8305800" cy="868680"/>
          </a:xfrm>
        </p:spPr>
        <p:txBody>
          <a:bodyPr/>
          <a:lstStyle/>
          <a:p>
            <a:r>
              <a:rPr lang="en-US" dirty="0"/>
              <a:t>Careers advice after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119460"/>
            <a:ext cx="76200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Information on</a:t>
            </a:r>
          </a:p>
          <a:p>
            <a:pPr lvl="0" rtl="0"/>
            <a:r>
              <a:rPr lang="en-US" sz="4000" dirty="0"/>
              <a:t>School Website</a:t>
            </a:r>
          </a:p>
          <a:p>
            <a:pPr lvl="0" rtl="0"/>
            <a:r>
              <a:rPr lang="en-US" sz="4000" dirty="0"/>
              <a:t>Careers Padlet </a:t>
            </a:r>
          </a:p>
          <a:p>
            <a:pPr lvl="0" rtl="0"/>
            <a:r>
              <a:rPr lang="en-US" sz="4000" dirty="0"/>
              <a:t>Careers Drop in After School</a:t>
            </a:r>
          </a:p>
          <a:p>
            <a:pPr lvl="0" rtl="0"/>
            <a:r>
              <a:rPr lang="en-US" sz="4000" dirty="0" err="1"/>
              <a:t>Bemore</a:t>
            </a:r>
            <a:r>
              <a:rPr lang="en-US" sz="4000" dirty="0"/>
              <a:t> Portal </a:t>
            </a:r>
          </a:p>
          <a:p>
            <a:pPr lvl="0" rtl="0"/>
            <a:r>
              <a:rPr lang="en-US" sz="4000" dirty="0"/>
              <a:t>Morrisby careers</a:t>
            </a:r>
          </a:p>
          <a:p>
            <a:pPr lvl="0" rtl="0"/>
            <a:r>
              <a:rPr lang="en-US" sz="4000" dirty="0"/>
              <a:t>Career Pilot</a:t>
            </a:r>
          </a:p>
          <a:p>
            <a:pPr lvl="0" rtl="0"/>
            <a:r>
              <a:rPr lang="en-US" sz="4000" dirty="0"/>
              <a:t>National Careers Service Website</a:t>
            </a:r>
          </a:p>
          <a:p>
            <a:pPr lvl="0" rtl="0"/>
            <a:r>
              <a:rPr lang="en-US" sz="4000" dirty="0"/>
              <a:t>SACU</a:t>
            </a:r>
          </a:p>
          <a:p>
            <a:pPr lvl="0" rtl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6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00">
        <p:fade/>
      </p:transition>
    </mc:Choice>
    <mc:Fallback xmlns="">
      <p:transition spd="med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138D-7102-4C70-93B9-C9325276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7FCAA6-45B1-41B4-A015-FB2D8C4473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34" y="3438889"/>
            <a:ext cx="3728867" cy="24021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93BEEA-B067-474B-BCDA-2C08B518B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93" y="3290179"/>
            <a:ext cx="4138550" cy="2699555"/>
          </a:xfrm>
          <a:prstGeom prst="rect">
            <a:avLst/>
          </a:prstGeom>
        </p:spPr>
      </p:pic>
      <p:pic>
        <p:nvPicPr>
          <p:cNvPr id="5" name="Content Placeholder 5" descr="Morrisby and 6 more pages - Profile 1 - Microsoft​ Edge">
            <a:extLst>
              <a:ext uri="{FF2B5EF4-FFF2-40B4-BE49-F238E27FC236}">
                <a16:creationId xmlns:a16="http://schemas.microsoft.com/office/drawing/2014/main" id="{B0465664-0E28-4AE1-9941-095CB3BD90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18467" r="16558" b="13142"/>
          <a:stretch/>
        </p:blipFill>
        <p:spPr>
          <a:xfrm>
            <a:off x="1774683" y="168744"/>
            <a:ext cx="4522910" cy="283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5280B-0C3A-4975-B7C3-E56CE484AC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6" t="-1595" r="14799" b="1595"/>
          <a:stretch/>
        </p:blipFill>
        <p:spPr>
          <a:xfrm>
            <a:off x="6019801" y="0"/>
            <a:ext cx="4549917" cy="30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8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9.6|6.4|11|1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6.1|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|1.2|10.8|6.5|21|7.6|7.2|2.1|1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9.9|8.8|13.5|10.7|14.9|8.4|9.1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2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.7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2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2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2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2.6|13.2|22.2|18.2|27.9|2.6|31.8|13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7.4|42.3|3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2953</Words>
  <Application>Microsoft Office PowerPoint</Application>
  <PresentationFormat>Widescreen</PresentationFormat>
  <Paragraphs>406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Century Gothic</vt:lpstr>
      <vt:lpstr>proxima-nova</vt:lpstr>
      <vt:lpstr>Times New Roman</vt:lpstr>
      <vt:lpstr>Wingdings</vt:lpstr>
      <vt:lpstr>Wingdings 3</vt:lpstr>
      <vt:lpstr>Ion Boardroom</vt:lpstr>
      <vt:lpstr>Sixth Form Open Evening 8th Feb 4:30-6pm </vt:lpstr>
      <vt:lpstr>Format for the Evening</vt:lpstr>
      <vt:lpstr>Information</vt:lpstr>
      <vt:lpstr>PowerPoint Presentation</vt:lpstr>
      <vt:lpstr>Until the age of 18,  students  have to stay education , employment or training  but can choose from a range of options</vt:lpstr>
      <vt:lpstr> Choices at 16 </vt:lpstr>
      <vt:lpstr>Careers Support at School</vt:lpstr>
      <vt:lpstr>Careers advice after school</vt:lpstr>
      <vt:lpstr>PowerPoint Presentation</vt:lpstr>
      <vt:lpstr> </vt:lpstr>
      <vt:lpstr> Mr Creed Assistant Headteacher Exams &amp; Intervention</vt:lpstr>
      <vt:lpstr>PowerPoint Presentation</vt:lpstr>
      <vt:lpstr>Intervention Sessions - Targeted</vt:lpstr>
      <vt:lpstr>Y11 Study Support</vt:lpstr>
      <vt:lpstr>After School Revision</vt:lpstr>
      <vt:lpstr>Mock Exams </vt:lpstr>
      <vt:lpstr> Head of Year 11</vt:lpstr>
      <vt:lpstr>Year 11 HOY/Pastoral </vt:lpstr>
      <vt:lpstr>Year 11 HOY/Pastoral </vt:lpstr>
      <vt:lpstr>Mr Martin  Head of Mathematics</vt:lpstr>
      <vt:lpstr>GCSE Mathematics</vt:lpstr>
      <vt:lpstr>Examinations</vt:lpstr>
      <vt:lpstr>Attendance</vt:lpstr>
      <vt:lpstr>Attendance:</vt:lpstr>
      <vt:lpstr>PowerPoint Presentation</vt:lpstr>
      <vt:lpstr>How you can help at home:</vt:lpstr>
      <vt:lpstr>Additional support available in school </vt:lpstr>
      <vt:lpstr>Supporting learning</vt:lpstr>
      <vt:lpstr>Y11 Parents Information Evening </vt:lpstr>
      <vt:lpstr>Y 11 English</vt:lpstr>
      <vt:lpstr>GCSE English Language Summary of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GCSE English Literature Summary of Assessment</vt:lpstr>
      <vt:lpstr>PowerPoint Presentation</vt:lpstr>
      <vt:lpstr>PowerPoint Presentation</vt:lpstr>
      <vt:lpstr>How Do I Pass the GSCE English Exams? </vt:lpstr>
      <vt:lpstr>PowerPoint Presentation</vt:lpstr>
      <vt:lpstr>How can I help at home? </vt:lpstr>
      <vt:lpstr>PowerPoint Presentation</vt:lpstr>
      <vt:lpstr>Additional support available in school </vt:lpstr>
      <vt:lpstr>Useful Websites </vt:lpstr>
      <vt:lpstr>Mr Gash  Head of Science </vt:lpstr>
      <vt:lpstr>GCSE Combined Science</vt:lpstr>
      <vt:lpstr>GCSE Science Exams</vt:lpstr>
      <vt:lpstr>Examinations</vt:lpstr>
      <vt:lpstr>Expectations – every pupil must:</vt:lpstr>
      <vt:lpstr>Expectations – Attendance 2019:</vt:lpstr>
      <vt:lpstr>Expectations – Attendance 2022:</vt:lpstr>
      <vt:lpstr>Expectations – Attendance 2023:</vt:lpstr>
      <vt:lpstr>Expectations – Revision:</vt:lpstr>
      <vt:lpstr>Expectations – Tassomai:</vt:lpstr>
      <vt:lpstr>Expectations – Tassomai 2019:</vt:lpstr>
      <vt:lpstr>Expectations – Tassomai 2022:</vt:lpstr>
      <vt:lpstr>Expectations – Tassomai 2022:</vt:lpstr>
      <vt:lpstr>Expectations – Tassomai 2023:</vt:lpstr>
      <vt:lpstr>Expectations – Tassomai 2023:</vt:lpstr>
      <vt:lpstr>YouTube</vt:lpstr>
      <vt:lpstr>Supporting learning summary</vt:lpstr>
      <vt:lpstr>Finally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Y11 Parents Information Evening   Mr P.Creed</dc:title>
  <dc:creator>Louisa Darrer</dc:creator>
  <cp:lastModifiedBy>Creed,Paul</cp:lastModifiedBy>
  <cp:revision>45</cp:revision>
  <dcterms:modified xsi:type="dcterms:W3CDTF">2023-09-19T16:06:02Z</dcterms:modified>
</cp:coreProperties>
</file>