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289" r:id="rId4"/>
    <p:sldId id="260" r:id="rId5"/>
    <p:sldId id="261" r:id="rId6"/>
    <p:sldId id="263" r:id="rId7"/>
    <p:sldId id="343" r:id="rId8"/>
    <p:sldId id="344" r:id="rId9"/>
    <p:sldId id="258" r:id="rId10"/>
    <p:sldId id="264" r:id="rId11"/>
    <p:sldId id="312" r:id="rId12"/>
    <p:sldId id="331" r:id="rId13"/>
    <p:sldId id="277" r:id="rId14"/>
    <p:sldId id="300" r:id="rId15"/>
    <p:sldId id="301" r:id="rId16"/>
    <p:sldId id="302" r:id="rId17"/>
    <p:sldId id="337" r:id="rId18"/>
    <p:sldId id="303" r:id="rId19"/>
    <p:sldId id="304" r:id="rId20"/>
    <p:sldId id="338" r:id="rId21"/>
    <p:sldId id="339" r:id="rId22"/>
    <p:sldId id="265" r:id="rId23"/>
    <p:sldId id="340" r:id="rId24"/>
    <p:sldId id="270" r:id="rId25"/>
    <p:sldId id="271" r:id="rId26"/>
    <p:sldId id="266" r:id="rId27"/>
    <p:sldId id="267" r:id="rId28"/>
    <p:sldId id="268" r:id="rId29"/>
    <p:sldId id="341" r:id="rId30"/>
    <p:sldId id="272" r:id="rId31"/>
    <p:sldId id="342" r:id="rId32"/>
    <p:sldId id="269" r:id="rId33"/>
    <p:sldId id="282" r:id="rId34"/>
    <p:sldId id="305" r:id="rId35"/>
    <p:sldId id="326" r:id="rId36"/>
    <p:sldId id="306" r:id="rId37"/>
    <p:sldId id="307" r:id="rId38"/>
    <p:sldId id="308" r:id="rId39"/>
    <p:sldId id="327" r:id="rId40"/>
    <p:sldId id="323" r:id="rId41"/>
    <p:sldId id="325" r:id="rId42"/>
    <p:sldId id="324" r:id="rId43"/>
    <p:sldId id="328" r:id="rId44"/>
    <p:sldId id="329" r:id="rId45"/>
    <p:sldId id="309" r:id="rId46"/>
    <p:sldId id="311" r:id="rId47"/>
    <p:sldId id="288" r:id="rId4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C94-1BFD-4194-8A65-09C679B8D78C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EBC07-FF64-4D8F-A3F7-8E08E78590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77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603FE-9D38-420A-8B76-D27EE972673A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74526-BE43-4C07-817C-C68FC9BD5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5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help.hegartymaths.com/hel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education/subjects/zrkw2h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qas.co.uk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ke.co.uk/" TargetMode="External"/><Relationship Id="rId2" Type="http://schemas.openxmlformats.org/officeDocument/2006/relationships/hyperlink" Target="https://www.gcsepod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parknotes.com/" TargetMode="External"/><Relationship Id="rId5" Type="http://schemas.openxmlformats.org/officeDocument/2006/relationships/hyperlink" Target="https://www.bbc.co.uk/bitesize/examspecs/zw9mycw" TargetMode="External"/><Relationship Id="rId4" Type="http://schemas.openxmlformats.org/officeDocument/2006/relationships/hyperlink" Target="https://www.bbc.co.uk/bitesize/examspecs/zpxh82p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education/subjects/zrkw2hv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9.png"/><Relationship Id="rId4" Type="http://schemas.openxmlformats.org/officeDocument/2006/relationships/hyperlink" Target="http://www.aqa.org.uk/subjects/science/gcse/combined-science-trilogy-8464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l.martin@gateacre.org" TargetMode="External"/><Relationship Id="rId2" Type="http://schemas.openxmlformats.org/officeDocument/2006/relationships/hyperlink" Target="mailto:k.cleary@gateacre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.gash@gateacre.or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941193"/>
          </a:xfrm>
        </p:spPr>
        <p:txBody>
          <a:bodyPr/>
          <a:lstStyle/>
          <a:p>
            <a:pPr algn="ctr"/>
            <a:r>
              <a:rPr lang="en-GB" dirty="0"/>
              <a:t>Y11 Parents Information Evening </a:t>
            </a:r>
            <a:br>
              <a:rPr lang="en-GB" dirty="0"/>
            </a:br>
            <a:br>
              <a:rPr lang="en-GB" dirty="0"/>
            </a:br>
            <a:r>
              <a:rPr lang="en-GB" sz="1800" dirty="0"/>
              <a:t>Mr </a:t>
            </a:r>
            <a:r>
              <a:rPr lang="en-GB" sz="1800" dirty="0" err="1"/>
              <a:t>P.Creed</a:t>
            </a:r>
            <a:endParaRPr lang="en-GB" sz="1800" dirty="0"/>
          </a:p>
        </p:txBody>
      </p:sp>
      <p:pic>
        <p:nvPicPr>
          <p:cNvPr id="6" name="Content Placeholder 5" descr="New Badg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750" y="2602523"/>
            <a:ext cx="2866500" cy="3847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4211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en-GB" sz="8800" dirty="0"/>
            </a:br>
            <a:r>
              <a:rPr lang="en-GB" sz="8800" dirty="0"/>
              <a:t>Head of Year 11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/>
              <a:t>Miss Woods </a:t>
            </a:r>
          </a:p>
        </p:txBody>
      </p:sp>
    </p:spTree>
    <p:extLst>
      <p:ext uri="{BB962C8B-B14F-4D97-AF65-F5344CB8AC3E}">
        <p14:creationId xmlns:p14="http://schemas.microsoft.com/office/powerpoint/2010/main" val="3258413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GB" dirty="0"/>
              <a:t>Year 11 HOY/Pastoral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7220" y="2414016"/>
            <a:ext cx="9127355" cy="4133088"/>
          </a:xfrm>
        </p:spPr>
        <p:txBody>
          <a:bodyPr anchor="ctr">
            <a:normAutofit fontScale="62500" lnSpcReduction="20000"/>
          </a:bodyPr>
          <a:lstStyle/>
          <a:p>
            <a:r>
              <a:rPr lang="en-GB" sz="2800" dirty="0"/>
              <a:t>Attendance. </a:t>
            </a:r>
            <a:r>
              <a:rPr lang="en-GB" sz="2800" b="1" i="1" dirty="0"/>
              <a:t>Every school day really does count. </a:t>
            </a:r>
            <a:r>
              <a:rPr lang="en-GB" sz="2800" dirty="0"/>
              <a:t>Research will tell you that by not being in everyday will affect your overall grade and outcomes. </a:t>
            </a:r>
          </a:p>
          <a:p>
            <a:r>
              <a:rPr lang="en-GB" sz="2800" dirty="0"/>
              <a:t>Punctuality-Being late to lessons disrupts the learning of other students and hinders the flow of the lessons. </a:t>
            </a:r>
          </a:p>
          <a:p>
            <a:endParaRPr lang="en-GB" sz="2800" dirty="0"/>
          </a:p>
          <a:p>
            <a:r>
              <a:rPr lang="en-GB" sz="2800" dirty="0"/>
              <a:t>After School Revision Sessions-Students to start as early as possible. </a:t>
            </a:r>
          </a:p>
          <a:p>
            <a:r>
              <a:rPr lang="en-GB" sz="2800" dirty="0"/>
              <a:t>Revision timetable at home. </a:t>
            </a:r>
          </a:p>
          <a:p>
            <a:r>
              <a:rPr lang="en-GB" sz="2800" dirty="0"/>
              <a:t>Interventions are on-going and take place during Academic Tutor Time </a:t>
            </a:r>
          </a:p>
          <a:p>
            <a:r>
              <a:rPr lang="en-GB" sz="2800" dirty="0"/>
              <a:t>GCSE Pod/PIXL other Apps/websites</a:t>
            </a:r>
          </a:p>
          <a:p>
            <a:r>
              <a:rPr lang="en-GB" sz="2800" dirty="0"/>
              <a:t>Getting Basics Right-Being equipped and ready to learn</a:t>
            </a:r>
          </a:p>
          <a:p>
            <a:r>
              <a:rPr lang="en-GB" sz="2800" dirty="0"/>
              <a:t>Pastoral Support – HOY/AHOY/Form Tutors. </a:t>
            </a:r>
            <a:r>
              <a:rPr lang="en-GB" sz="2800" b="1" dirty="0"/>
              <a:t>We are here for you!</a:t>
            </a:r>
          </a:p>
          <a:p>
            <a:r>
              <a:rPr lang="en-GB" sz="2800" b="1" dirty="0"/>
              <a:t>End of year celebrations.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03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GB" dirty="0"/>
              <a:t>Year 11 HOY/Pastoral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969260"/>
            <a:ext cx="8042834" cy="5001632"/>
          </a:xfrm>
        </p:spPr>
        <p:txBody>
          <a:bodyPr anchor="ctr">
            <a:normAutofit/>
          </a:bodyPr>
          <a:lstStyle/>
          <a:p>
            <a:r>
              <a:rPr lang="en-GB" sz="2800" dirty="0"/>
              <a:t>Pastoral support</a:t>
            </a:r>
          </a:p>
          <a:p>
            <a:r>
              <a:rPr lang="en-GB" sz="2800" dirty="0"/>
              <a:t>HOY/AHOY</a:t>
            </a:r>
          </a:p>
          <a:p>
            <a:r>
              <a:rPr lang="en-GB" sz="2800" dirty="0"/>
              <a:t>Form tutors</a:t>
            </a:r>
          </a:p>
          <a:p>
            <a:r>
              <a:rPr lang="en-GB" sz="2800" dirty="0"/>
              <a:t>Subject staff</a:t>
            </a:r>
          </a:p>
          <a:p>
            <a:r>
              <a:rPr lang="en-GB" sz="2800" dirty="0"/>
              <a:t>Additional services – counselling /YPAS</a:t>
            </a:r>
          </a:p>
          <a:p>
            <a:r>
              <a:rPr lang="en-GB" sz="2800" dirty="0"/>
              <a:t>Working collaboratively with each other to support and guide your child. 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5627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8800" dirty="0"/>
              <a:t>Mr Martin</a:t>
            </a:r>
            <a:br>
              <a:rPr lang="en-GB" sz="8800" dirty="0"/>
            </a:br>
            <a:r>
              <a:rPr lang="en-GB" sz="8800" dirty="0"/>
              <a:t> Head of Mathematics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649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GB" dirty="0"/>
              <a:t>GCSE Mathematics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018" y="2856419"/>
            <a:ext cx="8042834" cy="3416300"/>
          </a:xfrm>
        </p:spPr>
        <p:txBody>
          <a:bodyPr anchor="ctr">
            <a:normAutofit/>
          </a:bodyPr>
          <a:lstStyle/>
          <a:p>
            <a:r>
              <a:rPr lang="en-GB" sz="2800" dirty="0"/>
              <a:t>EDUQAS exam board</a:t>
            </a:r>
          </a:p>
          <a:p>
            <a:r>
              <a:rPr lang="en-GB" sz="2800" dirty="0"/>
              <a:t>Full details of their specification can be found on </a:t>
            </a:r>
            <a:r>
              <a:rPr lang="en-GB" sz="2800" dirty="0" err="1"/>
              <a:t>www.eduqas.co.uk</a:t>
            </a:r>
            <a:endParaRPr lang="en-GB" sz="2800" dirty="0"/>
          </a:p>
          <a:p>
            <a:r>
              <a:rPr lang="en-GB" sz="2800" dirty="0"/>
              <a:t>2 examinations at the end of year 11 </a:t>
            </a:r>
          </a:p>
          <a:p>
            <a:r>
              <a:rPr lang="en-GB" sz="2800" dirty="0"/>
              <a:t>Foundation (1-5) and Higher Tier (3-9)</a:t>
            </a:r>
          </a:p>
          <a:p>
            <a:endParaRPr lang="en-GB" sz="28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9A5CF0-A74F-4F51-A005-520FCF289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852" y="1883512"/>
            <a:ext cx="2846092" cy="402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5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GB" dirty="0"/>
              <a:t>Examinations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82830"/>
          </a:xfrm>
        </p:spPr>
        <p:txBody>
          <a:bodyPr>
            <a:normAutofit/>
          </a:bodyPr>
          <a:lstStyle/>
          <a:p>
            <a:r>
              <a:rPr lang="en-GB" dirty="0"/>
              <a:t>Both papers will be marked out of 120 </a:t>
            </a:r>
          </a:p>
          <a:p>
            <a:r>
              <a:rPr lang="en-GB" dirty="0"/>
              <a:t>Both will be 2 hours 15 minutes</a:t>
            </a:r>
          </a:p>
          <a:p>
            <a:r>
              <a:rPr lang="en-GB" dirty="0"/>
              <a:t>Both will be a mixture of topics</a:t>
            </a:r>
          </a:p>
          <a:p>
            <a:r>
              <a:rPr lang="en-GB" dirty="0"/>
              <a:t>About 30% crossover topics </a:t>
            </a:r>
          </a:p>
          <a:p>
            <a:r>
              <a:rPr lang="en-GB" dirty="0"/>
              <a:t>Dates TBC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baseline="30000" dirty="0"/>
          </a:p>
          <a:p>
            <a:pPr marL="0" indent="0">
              <a:buNone/>
            </a:pPr>
            <a:endParaRPr lang="en-GB" baseline="300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7A693-4649-4FE0-A283-29A6AA681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48237">
            <a:off x="6288637" y="2513617"/>
            <a:ext cx="2708800" cy="39828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C77472-51B2-4270-B56C-AC20EF0AE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23196">
            <a:off x="8615534" y="2206404"/>
            <a:ext cx="2730158" cy="401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0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you can help at home: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62" y="2230004"/>
            <a:ext cx="11200989" cy="4024492"/>
          </a:xfrm>
        </p:spPr>
        <p:txBody>
          <a:bodyPr>
            <a:normAutofit/>
          </a:bodyPr>
          <a:lstStyle/>
          <a:p>
            <a:r>
              <a:rPr lang="en-GB" sz="2400" dirty="0"/>
              <a:t>Attendance! Attendance! Attendance!</a:t>
            </a:r>
          </a:p>
          <a:p>
            <a:pPr lvl="1"/>
            <a:r>
              <a:rPr lang="en-GB" sz="2400" dirty="0"/>
              <a:t>Maths figures last year:</a:t>
            </a:r>
          </a:p>
          <a:p>
            <a:pPr lvl="2"/>
            <a:r>
              <a:rPr lang="en-GB" sz="2400" dirty="0"/>
              <a:t>All Students </a:t>
            </a:r>
            <a:r>
              <a:rPr lang="en-GB" sz="2400" dirty="0">
                <a:highlight>
                  <a:srgbClr val="FFFF00"/>
                </a:highlight>
              </a:rPr>
              <a:t>56.4% 9-4</a:t>
            </a:r>
          </a:p>
          <a:p>
            <a:pPr lvl="2"/>
            <a:r>
              <a:rPr lang="en-GB" sz="2400" dirty="0"/>
              <a:t>Students with attendance </a:t>
            </a:r>
            <a:r>
              <a:rPr lang="en-GB" sz="2400" b="1" dirty="0"/>
              <a:t>over 90% </a:t>
            </a:r>
            <a:r>
              <a:rPr lang="en-GB" sz="2400" b="1" dirty="0">
                <a:highlight>
                  <a:srgbClr val="00FF00"/>
                </a:highlight>
              </a:rPr>
              <a:t>80.4% 9-4</a:t>
            </a:r>
          </a:p>
          <a:p>
            <a:pPr lvl="2"/>
            <a:r>
              <a:rPr lang="en-GB" sz="2400" dirty="0"/>
              <a:t>Students with attendance </a:t>
            </a:r>
            <a:r>
              <a:rPr lang="en-GB" sz="2400" b="1" dirty="0"/>
              <a:t>over 96% </a:t>
            </a:r>
            <a:r>
              <a:rPr lang="en-GB" sz="2400" b="1" dirty="0">
                <a:highlight>
                  <a:srgbClr val="00FF00"/>
                </a:highlight>
              </a:rPr>
              <a:t>100% 9-4</a:t>
            </a:r>
          </a:p>
          <a:p>
            <a:r>
              <a:rPr lang="en-GB" sz="2400" dirty="0"/>
              <a:t>If your son/daughter is selected for an intervention class please ensure they are in school on time for the intervention.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69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you can help at home: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63" y="2230004"/>
            <a:ext cx="7740056" cy="4024492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Encourage and monitor use of Hegarty Maths at home</a:t>
            </a:r>
          </a:p>
          <a:p>
            <a:pPr lvl="1"/>
            <a:r>
              <a:rPr lang="en-GB" dirty="0"/>
              <a:t>Can see what the students have been working on by looking at their account </a:t>
            </a:r>
            <a:r>
              <a:rPr lang="en-GB" dirty="0" err="1">
                <a:hlinkClick r:id="rId2"/>
              </a:rPr>
              <a:t>HegartyMaths</a:t>
            </a:r>
            <a:r>
              <a:rPr lang="en-GB" dirty="0">
                <a:hlinkClick r:id="rId2"/>
              </a:rPr>
              <a:t> Help Pages</a:t>
            </a:r>
            <a:endParaRPr lang="en-GB" dirty="0"/>
          </a:p>
          <a:p>
            <a:r>
              <a:rPr lang="en-GB" dirty="0"/>
              <a:t>Encourage use of revision guide at home and before/after school (</a:t>
            </a:r>
            <a:r>
              <a:rPr lang="en-GB" dirty="0">
                <a:highlight>
                  <a:srgbClr val="FFFF00"/>
                </a:highlight>
              </a:rPr>
              <a:t>we are in the process of buying every student one of these)</a:t>
            </a:r>
            <a:endParaRPr lang="en-GB" dirty="0"/>
          </a:p>
          <a:p>
            <a:pPr lvl="1"/>
            <a:r>
              <a:rPr lang="en-GB" dirty="0"/>
              <a:t>Quiz your child on definitions, times tables etc and help them keep track of (and celebrate!) their progress</a:t>
            </a:r>
          </a:p>
          <a:p>
            <a:r>
              <a:rPr lang="en-GB" dirty="0"/>
              <a:t>Encourage and monitor use of mock revision booklets (students already have these)</a:t>
            </a:r>
          </a:p>
          <a:p>
            <a:pPr lvl="1"/>
            <a:r>
              <a:rPr lang="en-GB" dirty="0"/>
              <a:t>2 or 3 twenty minute sessions per week to begin with.</a:t>
            </a:r>
          </a:p>
          <a:p>
            <a:r>
              <a:rPr lang="en-GB" dirty="0"/>
              <a:t>Ask them about topics they need to work on from their weekly Retrieval Quizzes in class.</a:t>
            </a:r>
          </a:p>
          <a:p>
            <a:r>
              <a:rPr lang="en-GB" dirty="0"/>
              <a:t>Provide a quiet place for them to work independently at home.</a:t>
            </a:r>
          </a:p>
          <a:p>
            <a:r>
              <a:rPr lang="en-GB" dirty="0"/>
              <a:t>Ensure homework is done each week.</a:t>
            </a:r>
          </a:p>
          <a:p>
            <a:r>
              <a:rPr lang="en-GB" dirty="0"/>
              <a:t>Purchase a calculator Casio fx-85gtx (about £12)</a:t>
            </a:r>
          </a:p>
          <a:p>
            <a:r>
              <a:rPr lang="en-GB" b="1" i="1" dirty="0"/>
              <a:t>Please consult us before thinking about a tutor!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70322F-2745-4A34-9A55-0A4D20027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975" y="1948689"/>
            <a:ext cx="2263336" cy="3147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2D088F-0BF7-4640-BD88-B8465AEF5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350" y="2153705"/>
            <a:ext cx="3699086" cy="26757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8C5473-61B0-4C1D-85E6-527E93CC7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3643" y="3766284"/>
            <a:ext cx="3869525" cy="1988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82A833-1843-4D8C-A5EA-DD648D482B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5848" y="3522356"/>
            <a:ext cx="1331589" cy="282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9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support available in school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63031"/>
            <a:ext cx="10307258" cy="3416300"/>
          </a:xfrm>
        </p:spPr>
        <p:txBody>
          <a:bodyPr>
            <a:normAutofit/>
          </a:bodyPr>
          <a:lstStyle/>
          <a:p>
            <a:pPr lvl="0" algn="just"/>
            <a:r>
              <a:rPr lang="en-GB" sz="2800" dirty="0"/>
              <a:t>Targeted morning intervention classes.</a:t>
            </a:r>
          </a:p>
          <a:p>
            <a:pPr lvl="0" algn="just"/>
            <a:r>
              <a:rPr lang="en-GB" sz="2800" dirty="0"/>
              <a:t>Targeted one to one meetings.</a:t>
            </a:r>
          </a:p>
          <a:p>
            <a:pPr lvl="0" algn="just"/>
            <a:r>
              <a:rPr lang="en-GB" sz="2800" dirty="0"/>
              <a:t>Additional support from members of the maths department (doesn’t have to be their teacher!)</a:t>
            </a:r>
          </a:p>
          <a:p>
            <a:pPr lvl="0" algn="just"/>
            <a:r>
              <a:rPr lang="en-GB" sz="2800" dirty="0"/>
              <a:t>Weekly after school revision on a Wednesday. </a:t>
            </a:r>
          </a:p>
          <a:p>
            <a:pPr lvl="0" algn="just"/>
            <a:r>
              <a:rPr lang="en-GB" sz="2800" dirty="0"/>
              <a:t>Whole department exam practice from January.</a:t>
            </a:r>
          </a:p>
          <a:p>
            <a:pPr lvl="0" algn="just"/>
            <a:endParaRPr lang="en-GB" sz="2800" dirty="0"/>
          </a:p>
          <a:p>
            <a:pPr lvl="0" algn="just"/>
            <a:endParaRPr lang="en-GB" sz="2800" dirty="0"/>
          </a:p>
          <a:p>
            <a:pPr algn="just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46934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Supporting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830" y="2370036"/>
            <a:ext cx="8825659" cy="3416300"/>
          </a:xfrm>
        </p:spPr>
        <p:txBody>
          <a:bodyPr>
            <a:normAutofit/>
          </a:bodyPr>
          <a:lstStyle/>
          <a:p>
            <a:r>
              <a:rPr lang="en-GB" dirty="0"/>
              <a:t>Hegarty Maths</a:t>
            </a:r>
          </a:p>
          <a:p>
            <a:r>
              <a:rPr lang="en-GB" dirty="0"/>
              <a:t>Revision guide</a:t>
            </a:r>
          </a:p>
          <a:p>
            <a:r>
              <a:rPr lang="en-GB" dirty="0"/>
              <a:t>GCSE Pod – Password access for each pupil</a:t>
            </a:r>
          </a:p>
          <a:p>
            <a:r>
              <a:rPr lang="en-GB" dirty="0"/>
              <a:t>Corbett Maths website – free resource</a:t>
            </a:r>
          </a:p>
          <a:p>
            <a:r>
              <a:rPr lang="en-GB" dirty="0"/>
              <a:t>BBC Bitesize - </a:t>
            </a:r>
            <a:r>
              <a:rPr lang="en-GB" dirty="0">
                <a:hlinkClick r:id="rId2"/>
              </a:rPr>
              <a:t>http://www.bbc.co.uk/education/subjects/zrkw2hv</a:t>
            </a:r>
            <a:r>
              <a:rPr lang="en-GB" dirty="0"/>
              <a:t>  </a:t>
            </a:r>
          </a:p>
          <a:p>
            <a:r>
              <a:rPr lang="en-GB" dirty="0"/>
              <a:t>Dr Frost Maths website – free resource</a:t>
            </a:r>
          </a:p>
        </p:txBody>
      </p:sp>
    </p:spTree>
    <p:extLst>
      <p:ext uri="{BB962C8B-B14F-4D97-AF65-F5344CB8AC3E}">
        <p14:creationId xmlns:p14="http://schemas.microsoft.com/office/powerpoint/2010/main" val="1858552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Format for the Evening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Introduction Mr Jones</a:t>
            </a:r>
          </a:p>
          <a:p>
            <a:r>
              <a:rPr lang="en-GB" sz="2400" dirty="0"/>
              <a:t>Exams and Support – Mr Creed</a:t>
            </a:r>
          </a:p>
          <a:p>
            <a:r>
              <a:rPr lang="en-GB" sz="2400" dirty="0"/>
              <a:t>Head of Year – Mss Woods</a:t>
            </a:r>
          </a:p>
          <a:p>
            <a:r>
              <a:rPr lang="en-GB" sz="2400" dirty="0"/>
              <a:t>Maths – Mr Martin</a:t>
            </a:r>
          </a:p>
          <a:p>
            <a:r>
              <a:rPr lang="en-GB" sz="2400" dirty="0"/>
              <a:t>English – Mrs Cleary</a:t>
            </a:r>
          </a:p>
          <a:p>
            <a:r>
              <a:rPr lang="en-GB" sz="2400" dirty="0"/>
              <a:t>Science – Mr Gash</a:t>
            </a:r>
          </a:p>
        </p:txBody>
      </p:sp>
    </p:spTree>
    <p:extLst>
      <p:ext uri="{BB962C8B-B14F-4D97-AF65-F5344CB8AC3E}">
        <p14:creationId xmlns:p14="http://schemas.microsoft.com/office/powerpoint/2010/main" val="3844322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941193"/>
          </a:xfrm>
        </p:spPr>
        <p:txBody>
          <a:bodyPr/>
          <a:lstStyle/>
          <a:p>
            <a:pPr algn="ctr"/>
            <a:r>
              <a:rPr lang="en-GB" dirty="0"/>
              <a:t>Y11 Parents Information Evening </a:t>
            </a:r>
          </a:p>
        </p:txBody>
      </p:sp>
      <p:pic>
        <p:nvPicPr>
          <p:cNvPr id="6" name="Content Placeholder 5" descr="New Badg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778" y="2629879"/>
            <a:ext cx="3463963" cy="27969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08127" y="5492998"/>
            <a:ext cx="109344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660066"/>
                </a:solidFill>
              </a:rPr>
              <a:t>GCSE English Language &amp; GCSE English Literature</a:t>
            </a:r>
          </a:p>
        </p:txBody>
      </p:sp>
    </p:spTree>
    <p:extLst>
      <p:ext uri="{BB962C8B-B14F-4D97-AF65-F5344CB8AC3E}">
        <p14:creationId xmlns:p14="http://schemas.microsoft.com/office/powerpoint/2010/main" val="296273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 11 English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878456" cy="3416300"/>
          </a:xfrm>
        </p:spPr>
        <p:txBody>
          <a:bodyPr>
            <a:noAutofit/>
          </a:bodyPr>
          <a:lstStyle/>
          <a:p>
            <a:pPr algn="just"/>
            <a:r>
              <a:rPr lang="en-GB" sz="2800" dirty="0"/>
              <a:t>Your child is being prepared for 2 GCSE qualifications in English lessons: GCSE English Language and GCSE English Literature. </a:t>
            </a:r>
          </a:p>
          <a:p>
            <a:pPr algn="just"/>
            <a:r>
              <a:rPr lang="en-GB" sz="2800" dirty="0"/>
              <a:t>We follow EDUQAS specifications.  You can access full details of the exam syllabus for each qualification on their website </a:t>
            </a:r>
            <a:r>
              <a:rPr lang="en-GB" sz="2800" u="sng" dirty="0">
                <a:hlinkClick r:id="rId2"/>
              </a:rPr>
              <a:t>www.eduqas.co.uk</a:t>
            </a:r>
            <a:endParaRPr lang="en-GB" sz="2800" u="sng" dirty="0"/>
          </a:p>
          <a:p>
            <a:pPr algn="just"/>
            <a:r>
              <a:rPr lang="en-GB" sz="2800" dirty="0"/>
              <a:t>Results will reported on the 1-9 grading system, introduced for English qualifications in August 2017.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68330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GCSE English Language Summary of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26" y="2405554"/>
            <a:ext cx="11478217" cy="3416300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3200" dirty="0"/>
              <a:t>2 examinations (1 x 1 hour 45 minutes; 1 x 2 hours)</a:t>
            </a:r>
          </a:p>
          <a:p>
            <a:pPr algn="just"/>
            <a:r>
              <a:rPr lang="en-GB" sz="3200" dirty="0"/>
              <a:t>1 compulsory spoken language presentation</a:t>
            </a:r>
          </a:p>
          <a:p>
            <a:pPr algn="just"/>
            <a:r>
              <a:rPr lang="en-GB" sz="3200" dirty="0"/>
              <a:t>No centre assessed written coursework or controlled assessment </a:t>
            </a:r>
          </a:p>
          <a:p>
            <a:pPr algn="just"/>
            <a:r>
              <a:rPr lang="en-GB" sz="3200" dirty="0"/>
              <a:t>Skills based assessment – all texts are unseen</a:t>
            </a:r>
          </a:p>
          <a:p>
            <a:pPr algn="just"/>
            <a:r>
              <a:rPr lang="en-GB" sz="3200" dirty="0"/>
              <a:t>Mock examination in November 2017</a:t>
            </a:r>
          </a:p>
        </p:txBody>
      </p:sp>
    </p:spTree>
    <p:extLst>
      <p:ext uri="{BB962C8B-B14F-4D97-AF65-F5344CB8AC3E}">
        <p14:creationId xmlns:p14="http://schemas.microsoft.com/office/powerpoint/2010/main" val="768222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C7C2C06-4AA5-16C5-05F2-445561B33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12" y="391437"/>
            <a:ext cx="9808133" cy="535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84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1B42B2B-CA52-894E-455B-91377F435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16" y="494343"/>
            <a:ext cx="9147218" cy="575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86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A0F8F3F-BEF5-DC7A-0A0C-AB9A78732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61" y="703980"/>
            <a:ext cx="9423313" cy="48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68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GCSE English Literature Summary of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09" y="2372564"/>
            <a:ext cx="11874521" cy="3416300"/>
          </a:xfrm>
        </p:spPr>
        <p:txBody>
          <a:bodyPr>
            <a:noAutofit/>
          </a:bodyPr>
          <a:lstStyle/>
          <a:p>
            <a:r>
              <a:rPr lang="en-GB" sz="2400" dirty="0"/>
              <a:t>2 examinations (1 x 2 hours; 1 x 2 hours 30 minutes)</a:t>
            </a:r>
          </a:p>
          <a:p>
            <a:r>
              <a:rPr lang="en-GB" sz="2400" dirty="0"/>
              <a:t>No centre assessed written coursework or controlled assessment</a:t>
            </a:r>
          </a:p>
          <a:p>
            <a:r>
              <a:rPr lang="en-GB" sz="2400" dirty="0"/>
              <a:t>Knowledge and skill-based assessment </a:t>
            </a:r>
          </a:p>
          <a:p>
            <a:r>
              <a:rPr lang="en-GB" sz="2400" dirty="0"/>
              <a:t>Mock examination in March 2018</a:t>
            </a:r>
          </a:p>
          <a:p>
            <a:r>
              <a:rPr lang="en-GB" sz="2400" dirty="0"/>
              <a:t>4 set texts: 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i="1" dirty="0"/>
              <a:t>Macbeth, </a:t>
            </a:r>
            <a:r>
              <a:rPr lang="en-GB" sz="2400" dirty="0"/>
              <a:t>William Shakespeare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i="1" dirty="0"/>
              <a:t>An Inspector Calls, </a:t>
            </a:r>
            <a:r>
              <a:rPr lang="en-GB" sz="2400" dirty="0"/>
              <a:t>J B Priestley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i="1" dirty="0"/>
              <a:t>The Strange Case of Dr Jekyll and Mr Hyde, </a:t>
            </a:r>
            <a:r>
              <a:rPr lang="en-GB" sz="2400" dirty="0"/>
              <a:t>Robert Louis Stevenson</a:t>
            </a:r>
          </a:p>
          <a:p>
            <a:pPr marL="0" indent="0">
              <a:buNone/>
            </a:pPr>
            <a:r>
              <a:rPr lang="en-GB" sz="2400" dirty="0"/>
              <a:t>	EDUQAS Anthology of poetry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37471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98444" y="497000"/>
            <a:ext cx="9827884" cy="10535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0785" y="1786822"/>
            <a:ext cx="11498290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/>
              <a:t>Section A (20%) Shakespeare</a:t>
            </a:r>
            <a:endParaRPr lang="en-GB" sz="2800" dirty="0"/>
          </a:p>
          <a:p>
            <a:pPr algn="just"/>
            <a:r>
              <a:rPr lang="en-GB" sz="2800" b="1" dirty="0"/>
              <a:t>Set Text:</a:t>
            </a:r>
            <a:r>
              <a:rPr lang="en-GB" sz="2800" b="1" i="1" dirty="0"/>
              <a:t> Macbeth</a:t>
            </a:r>
            <a:endParaRPr lang="en-GB" sz="2800" dirty="0"/>
          </a:p>
          <a:p>
            <a:pPr algn="just"/>
            <a:r>
              <a:rPr lang="en-GB" sz="2800" dirty="0"/>
              <a:t>One extract question and one essay question based on the reading of a Shakespeare</a:t>
            </a:r>
          </a:p>
          <a:p>
            <a:pPr algn="just"/>
            <a:r>
              <a:rPr lang="en-GB" sz="2800" dirty="0"/>
              <a:t>Learners are not permitted to take copies of the set texts into the examination</a:t>
            </a:r>
            <a:r>
              <a:rPr lang="en-GB" sz="2800" b="1" dirty="0"/>
              <a:t>.</a:t>
            </a:r>
            <a:endParaRPr lang="en-GB" sz="2800" dirty="0"/>
          </a:p>
          <a:p>
            <a:pPr algn="just"/>
            <a:r>
              <a:rPr lang="en-GB" sz="2800" b="1" dirty="0"/>
              <a:t>Section B (20%) Poetry from 1789 to the present day</a:t>
            </a:r>
            <a:endParaRPr lang="en-GB" sz="2800" dirty="0"/>
          </a:p>
          <a:p>
            <a:pPr algn="just"/>
            <a:r>
              <a:rPr lang="en-GB" sz="2800" dirty="0"/>
              <a:t>Two questions based on poems from the WJEC Eduqas Poetry Anthology, one of which involves comparison.</a:t>
            </a:r>
          </a:p>
          <a:p>
            <a:pPr algn="just"/>
            <a:r>
              <a:rPr lang="en-GB" sz="2800" dirty="0"/>
              <a:t>Learners are not permitted to take a copy of the anthology into the examination.</a:t>
            </a:r>
          </a:p>
        </p:txBody>
      </p:sp>
    </p:spTree>
    <p:extLst>
      <p:ext uri="{BB962C8B-B14F-4D97-AF65-F5344CB8AC3E}">
        <p14:creationId xmlns:p14="http://schemas.microsoft.com/office/powerpoint/2010/main" val="1234733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75791" y="431018"/>
            <a:ext cx="9684567" cy="12515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5709" y="1896068"/>
            <a:ext cx="1156425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/>
              <a:t>Section A (20%) Post-1914 Prose/Drama</a:t>
            </a:r>
            <a:endParaRPr lang="en-GB" sz="2400" dirty="0"/>
          </a:p>
          <a:p>
            <a:pPr algn="just"/>
            <a:r>
              <a:rPr lang="en-GB" sz="2400" dirty="0"/>
              <a:t>One source-based question on a post 1914 prose/drama text </a:t>
            </a:r>
          </a:p>
          <a:p>
            <a:pPr algn="just"/>
            <a:r>
              <a:rPr lang="en-GB" sz="2400" dirty="0"/>
              <a:t>Set text: </a:t>
            </a:r>
            <a:r>
              <a:rPr lang="en-GB" sz="2400" i="1" dirty="0"/>
              <a:t>An Inspector Calls </a:t>
            </a:r>
            <a:r>
              <a:rPr lang="en-GB" sz="2400" dirty="0"/>
              <a:t>(Priestley)</a:t>
            </a:r>
          </a:p>
          <a:p>
            <a:pPr algn="just"/>
            <a:r>
              <a:rPr lang="en-GB" sz="2400" dirty="0"/>
              <a:t>Learners are not permitted to take copies of the set texts into the examination.</a:t>
            </a:r>
          </a:p>
          <a:p>
            <a:pPr algn="just"/>
            <a:r>
              <a:rPr lang="en-GB" sz="2400" b="1" dirty="0"/>
              <a:t>Section B (20%) 19th Century Prose</a:t>
            </a:r>
            <a:endParaRPr lang="en-GB" sz="2400" dirty="0"/>
          </a:p>
          <a:p>
            <a:pPr algn="just"/>
            <a:r>
              <a:rPr lang="en-GB" sz="2400" dirty="0"/>
              <a:t>One source-based question on a 19th century prose text</a:t>
            </a:r>
          </a:p>
          <a:p>
            <a:pPr algn="just"/>
            <a:r>
              <a:rPr lang="en-GB" sz="2400" i="1" dirty="0"/>
              <a:t>Set text: The Strange Case of Dr Jekyll and Mr Hyde </a:t>
            </a:r>
            <a:r>
              <a:rPr lang="en-GB" sz="2400" dirty="0"/>
              <a:t>(Stevenson)</a:t>
            </a:r>
          </a:p>
          <a:p>
            <a:pPr algn="just"/>
            <a:r>
              <a:rPr lang="en-GB" sz="2400" dirty="0"/>
              <a:t>Learners are not permitted to take copies of the set texts into the examination.</a:t>
            </a:r>
          </a:p>
          <a:p>
            <a:pPr algn="just"/>
            <a:r>
              <a:rPr lang="en-GB" sz="2400" b="1" dirty="0"/>
              <a:t>Section C (20%) Unseen Poetry from the 20th/21st Century</a:t>
            </a:r>
            <a:endParaRPr lang="en-GB" sz="2400" dirty="0"/>
          </a:p>
          <a:p>
            <a:pPr algn="just"/>
            <a:r>
              <a:rPr lang="en-GB" sz="2400" dirty="0"/>
              <a:t>Two questions on unseen poems, one of which involves comparison.</a:t>
            </a:r>
          </a:p>
          <a:p>
            <a:pPr algn="just"/>
            <a:r>
              <a:rPr lang="en-GB" sz="2400" b="1" dirty="0"/>
              <a:t> 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13597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015" y="814628"/>
            <a:ext cx="8761413" cy="706964"/>
          </a:xfrm>
        </p:spPr>
        <p:txBody>
          <a:bodyPr/>
          <a:lstStyle/>
          <a:p>
            <a:r>
              <a:rPr lang="en-GB" b="1" dirty="0"/>
              <a:t>How can I help at home?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68" y="2336927"/>
            <a:ext cx="11610157" cy="3416300"/>
          </a:xfrm>
        </p:spPr>
        <p:txBody>
          <a:bodyPr>
            <a:noAutofit/>
          </a:bodyPr>
          <a:lstStyle/>
          <a:p>
            <a:pPr lvl="0"/>
            <a:r>
              <a:rPr lang="en-GB" sz="2000" dirty="0"/>
              <a:t>Ensure good punctuality and attendance.</a:t>
            </a:r>
          </a:p>
          <a:p>
            <a:pPr lvl="0"/>
            <a:r>
              <a:rPr lang="en-GB" sz="2000" dirty="0"/>
              <a:t>Read the set texts and discuss them with your child.</a:t>
            </a:r>
          </a:p>
          <a:p>
            <a:pPr lvl="0"/>
            <a:r>
              <a:rPr lang="en-GB" sz="2000" dirty="0"/>
              <a:t>Watch film adaptations of the set texts together.</a:t>
            </a:r>
          </a:p>
          <a:p>
            <a:pPr lvl="0"/>
            <a:r>
              <a:rPr lang="en-GB" sz="2000" dirty="0"/>
              <a:t>Provide a quiet place to work and revise.</a:t>
            </a:r>
          </a:p>
          <a:p>
            <a:pPr lvl="0"/>
            <a:r>
              <a:rPr lang="en-GB" sz="2000" dirty="0"/>
              <a:t>Try to help develop healthy routines that allow for both study and leisure time, including rest and sleep.</a:t>
            </a:r>
          </a:p>
          <a:p>
            <a:pPr lvl="0"/>
            <a:r>
              <a:rPr lang="en-GB" sz="2000" dirty="0"/>
              <a:t>Encourage your child to read widely from a range of fiction and non-fiction texts.  Newspapers, magazines and leaflets, which you may have at home, are a great source of material for revising how to write articles, leaflets and guides.</a:t>
            </a:r>
          </a:p>
          <a:p>
            <a:pPr lvl="0"/>
            <a:r>
              <a:rPr lang="en-GB" sz="2000" dirty="0"/>
              <a:t>Proof-read homework together to check for errors in spelling, punctuation and grammar.</a:t>
            </a:r>
          </a:p>
          <a:p>
            <a:pPr lvl="0"/>
            <a:r>
              <a:rPr lang="en-GB" sz="2000" dirty="0"/>
              <a:t>Help compile a list of words your child has difficulty spelling and test regularly.</a:t>
            </a:r>
          </a:p>
          <a:p>
            <a:endParaRPr lang="en-GB" baseline="30000" dirty="0"/>
          </a:p>
          <a:p>
            <a:pPr marL="0" indent="0">
              <a:buNone/>
            </a:pPr>
            <a:endParaRPr lang="en-GB" sz="1600" baseline="30000" dirty="0"/>
          </a:p>
          <a:p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7601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This power point slide show will be available on the website </a:t>
            </a:r>
            <a:r>
              <a:rPr lang="en-GB" sz="3200"/>
              <a:t>tomorrow.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680582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A0C196-2EAA-3355-8724-4D9CB43FA505}"/>
              </a:ext>
            </a:extLst>
          </p:cNvPr>
          <p:cNvSpPr txBox="1"/>
          <p:nvPr/>
        </p:nvSpPr>
        <p:spPr>
          <a:xfrm>
            <a:off x="600362" y="669927"/>
            <a:ext cx="955963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2800" dirty="0"/>
              <a:t>Help draw up a realistic revision plan (see department suggestions).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2800" dirty="0"/>
              <a:t>Look through revision materials together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800" dirty="0"/>
              <a:t>Help with the memorising of quotations from the set texts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2800" dirty="0"/>
              <a:t>Condense notes onto flash cards to act as revision prompts.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2800" dirty="0"/>
              <a:t>Time your child's attempts at practice exam tasks, past papers.</a:t>
            </a:r>
          </a:p>
        </p:txBody>
      </p:sp>
    </p:spTree>
    <p:extLst>
      <p:ext uri="{BB962C8B-B14F-4D97-AF65-F5344CB8AC3E}">
        <p14:creationId xmlns:p14="http://schemas.microsoft.com/office/powerpoint/2010/main" val="579954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Additional support available in school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34" y="2468032"/>
            <a:ext cx="10647666" cy="3416300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n-GB" sz="2800" dirty="0"/>
              <a:t>Department revision materials and recommended revision schedule</a:t>
            </a:r>
          </a:p>
          <a:p>
            <a:pPr lvl="0" algn="just"/>
            <a:r>
              <a:rPr lang="en-GB" sz="2800" dirty="0"/>
              <a:t>Weekly teacher assigned  </a:t>
            </a:r>
            <a:r>
              <a:rPr lang="en-GB" sz="2800" i="1" dirty="0" err="1"/>
              <a:t>Educake</a:t>
            </a:r>
            <a:r>
              <a:rPr lang="en-GB" sz="2800" dirty="0"/>
              <a:t> quizzes</a:t>
            </a:r>
          </a:p>
          <a:p>
            <a:pPr lvl="0" algn="just"/>
            <a:r>
              <a:rPr lang="en-GB" sz="2800" dirty="0"/>
              <a:t>Targeted morning intervention classes </a:t>
            </a:r>
          </a:p>
          <a:p>
            <a:pPr lvl="0" algn="just"/>
            <a:r>
              <a:rPr lang="en-GB" sz="2800" dirty="0"/>
              <a:t>Targeted one-to-one intervention with Subject Leader</a:t>
            </a:r>
          </a:p>
          <a:p>
            <a:pPr lvl="0" algn="just"/>
            <a:r>
              <a:rPr lang="en-GB" sz="2800" dirty="0"/>
              <a:t>Class teacher interventions</a:t>
            </a:r>
          </a:p>
          <a:p>
            <a:pPr lvl="0" algn="just"/>
            <a:r>
              <a:rPr lang="en-GB" sz="2800" dirty="0"/>
              <a:t>Student GCSE Pod account</a:t>
            </a:r>
          </a:p>
          <a:p>
            <a:pPr lvl="0" algn="just"/>
            <a:r>
              <a:rPr lang="en-GB" sz="2800" dirty="0"/>
              <a:t>After school revision sessions</a:t>
            </a:r>
          </a:p>
        </p:txBody>
      </p:sp>
    </p:spTree>
    <p:extLst>
      <p:ext uri="{BB962C8B-B14F-4D97-AF65-F5344CB8AC3E}">
        <p14:creationId xmlns:p14="http://schemas.microsoft.com/office/powerpoint/2010/main" val="863917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446" y="841704"/>
            <a:ext cx="8761413" cy="706964"/>
          </a:xfrm>
        </p:spPr>
        <p:txBody>
          <a:bodyPr/>
          <a:lstStyle/>
          <a:p>
            <a:r>
              <a:rPr lang="en-GB" b="1" dirty="0"/>
              <a:t>Useful Websites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107" y="2513853"/>
            <a:ext cx="10472182" cy="3416300"/>
          </a:xfrm>
        </p:spPr>
        <p:txBody>
          <a:bodyPr>
            <a:noAutofit/>
          </a:bodyPr>
          <a:lstStyle/>
          <a:p>
            <a:r>
              <a:rPr lang="en-GB" sz="2800" u="sng" dirty="0">
                <a:hlinkClick r:id="rId2"/>
              </a:rPr>
              <a:t>https://www.gcsepod.com</a:t>
            </a:r>
            <a:endParaRPr lang="en-GB" sz="2800" u="sng" dirty="0"/>
          </a:p>
          <a:p>
            <a:r>
              <a:rPr lang="en-GB" sz="2800" dirty="0">
                <a:hlinkClick r:id="rId3"/>
              </a:rPr>
              <a:t>https://www.educake.co.uk/</a:t>
            </a:r>
            <a:endParaRPr lang="en-GB" sz="2800" dirty="0"/>
          </a:p>
          <a:p>
            <a:r>
              <a:rPr lang="en-GB" sz="2800" dirty="0">
                <a:hlinkClick r:id="rId4"/>
              </a:rPr>
              <a:t>https://www.bbc.co.uk/bitesize/examspecs/zpxh82p</a:t>
            </a:r>
            <a:endParaRPr lang="en-GB" sz="2800" dirty="0"/>
          </a:p>
          <a:p>
            <a:pPr marL="0" indent="0">
              <a:buNone/>
            </a:pPr>
            <a:r>
              <a:rPr lang="en-GB" sz="2800" dirty="0"/>
              <a:t>    (GCSE English Language)</a:t>
            </a:r>
          </a:p>
          <a:p>
            <a:r>
              <a:rPr lang="en-GB" sz="2800" dirty="0">
                <a:hlinkClick r:id="rId5"/>
              </a:rPr>
              <a:t>https://www.bbc.co.uk/bitesize/examspecs/zw9mycw</a:t>
            </a:r>
            <a:endParaRPr lang="en-GB" sz="2800" dirty="0"/>
          </a:p>
          <a:p>
            <a:pPr marL="0" indent="0">
              <a:buNone/>
            </a:pPr>
            <a:r>
              <a:rPr lang="en-GB" sz="2800" dirty="0"/>
              <a:t>	(GCSE English Literature)</a:t>
            </a:r>
          </a:p>
          <a:p>
            <a:r>
              <a:rPr lang="en-GB" sz="2800" u="sng" dirty="0">
                <a:hlinkClick r:id="rId6"/>
              </a:rPr>
              <a:t>http://www.sparknotes.com/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040382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3" y="1963098"/>
            <a:ext cx="9649679" cy="2677648"/>
          </a:xfrm>
        </p:spPr>
        <p:txBody>
          <a:bodyPr/>
          <a:lstStyle/>
          <a:p>
            <a:pPr algn="ctr"/>
            <a:r>
              <a:rPr lang="en-GB" sz="8800" dirty="0"/>
              <a:t>Mr Gash </a:t>
            </a:r>
            <a:br>
              <a:rPr lang="en-GB" sz="8800" dirty="0"/>
            </a:br>
            <a:r>
              <a:rPr lang="en-GB" sz="8800" dirty="0"/>
              <a:t>Head of Science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66964" y="5071670"/>
            <a:ext cx="8825658" cy="86142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/>
              <a:t>d.gash@gateacre.org </a:t>
            </a:r>
          </a:p>
        </p:txBody>
      </p:sp>
    </p:spTree>
    <p:extLst>
      <p:ext uri="{BB962C8B-B14F-4D97-AF65-F5344CB8AC3E}">
        <p14:creationId xmlns:p14="http://schemas.microsoft.com/office/powerpoint/2010/main" val="117026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77"/>
    </mc:Choice>
    <mc:Fallback xmlns="">
      <p:transition spd="slow" advTm="17777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GB"/>
              <a:t>GCSE Combined Science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5487386" cy="3416300"/>
          </a:xfrm>
        </p:spPr>
        <p:txBody>
          <a:bodyPr anchor="ctr">
            <a:normAutofit/>
          </a:bodyPr>
          <a:lstStyle/>
          <a:p>
            <a:r>
              <a:rPr lang="en-GB" dirty="0"/>
              <a:t>AQA GCSE Combined Science: Trilogy</a:t>
            </a:r>
          </a:p>
          <a:p>
            <a:r>
              <a:rPr lang="en-GB" dirty="0"/>
              <a:t>6 examinations at the end of Y11.</a:t>
            </a:r>
          </a:p>
          <a:p>
            <a:r>
              <a:rPr lang="en-GB" dirty="0"/>
              <a:t>It is </a:t>
            </a:r>
            <a:r>
              <a:rPr lang="en-GB" b="1" dirty="0"/>
              <a:t>worth 2 GCSEs </a:t>
            </a:r>
            <a:r>
              <a:rPr lang="en-GB" dirty="0"/>
              <a:t>so they should spend </a:t>
            </a:r>
            <a:r>
              <a:rPr lang="en-GB" b="1" dirty="0"/>
              <a:t>twice</a:t>
            </a:r>
            <a:r>
              <a:rPr lang="en-GB" dirty="0"/>
              <a:t> as much time on it!</a:t>
            </a:r>
          </a:p>
          <a:p>
            <a:endParaRPr lang="en-GB" dirty="0"/>
          </a:p>
          <a:p>
            <a:r>
              <a:rPr lang="en-GB" dirty="0"/>
              <a:t>Separate Sciences – 3 Separate Single Grades 9-1. </a:t>
            </a:r>
            <a:br>
              <a:rPr lang="en-GB" dirty="0"/>
            </a:br>
            <a:r>
              <a:rPr lang="en-GB" dirty="0"/>
              <a:t>- AQA GCSE Biology</a:t>
            </a:r>
            <a:br>
              <a:rPr lang="en-GB" dirty="0"/>
            </a:br>
            <a:r>
              <a:rPr lang="en-GB" dirty="0"/>
              <a:t>- AQA GCSE Chemistry</a:t>
            </a:r>
            <a:br>
              <a:rPr lang="en-GB" dirty="0"/>
            </a:br>
            <a:r>
              <a:rPr lang="en-GB" dirty="0"/>
              <a:t>- AQA GCSE Physics</a:t>
            </a:r>
          </a:p>
          <a:p>
            <a:endParaRPr lang="en-GB" dirty="0"/>
          </a:p>
        </p:txBody>
      </p:sp>
      <p:pic>
        <p:nvPicPr>
          <p:cNvPr id="2050" name="Picture 2" descr="Image result for gcse combined science grading expla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958" y="245730"/>
            <a:ext cx="4504549" cy="637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728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28"/>
    </mc:Choice>
    <mc:Fallback xmlns="">
      <p:transition spd="slow" advTm="69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GB" dirty="0"/>
              <a:t>GCSE Science Exams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5487386" cy="3416300"/>
          </a:xfrm>
        </p:spPr>
        <p:txBody>
          <a:bodyPr anchor="ctr">
            <a:normAutofit/>
          </a:bodyPr>
          <a:lstStyle/>
          <a:p>
            <a:r>
              <a:rPr lang="en-GB" b="1" dirty="0"/>
              <a:t>Combined Science </a:t>
            </a:r>
            <a:br>
              <a:rPr lang="en-GB" dirty="0"/>
            </a:br>
            <a:r>
              <a:rPr lang="en-GB" dirty="0"/>
              <a:t>Higher tier – Grades 4-3 upwards</a:t>
            </a:r>
            <a:br>
              <a:rPr lang="en-GB" dirty="0"/>
            </a:br>
            <a:r>
              <a:rPr lang="en-GB" dirty="0"/>
              <a:t>Foundation – Grades 5-5 downwards</a:t>
            </a:r>
          </a:p>
          <a:p>
            <a:endParaRPr lang="en-GB" dirty="0"/>
          </a:p>
          <a:p>
            <a:r>
              <a:rPr lang="en-GB" b="1" dirty="0"/>
              <a:t>Separate Sciences</a:t>
            </a:r>
            <a:br>
              <a:rPr lang="en-GB" dirty="0"/>
            </a:br>
            <a:r>
              <a:rPr lang="en-GB" dirty="0"/>
              <a:t>Higher Tier – Grade 4 upwards</a:t>
            </a:r>
            <a:br>
              <a:rPr lang="en-GB" dirty="0"/>
            </a:br>
            <a:r>
              <a:rPr lang="en-GB" dirty="0"/>
              <a:t>Foundation – Grade 5 downwards</a:t>
            </a:r>
          </a:p>
          <a:p>
            <a:endParaRPr lang="en-GB" dirty="0"/>
          </a:p>
        </p:txBody>
      </p:sp>
      <p:pic>
        <p:nvPicPr>
          <p:cNvPr id="2050" name="Picture 2" descr="Image result for gcse combined science grading expla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958" y="245730"/>
            <a:ext cx="4504549" cy="637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033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02"/>
    </mc:Choice>
    <mc:Fallback xmlns="">
      <p:transition spd="slow" advTm="36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GB" dirty="0"/>
              <a:t>Examinations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830" y="2498998"/>
            <a:ext cx="8825659" cy="3982830"/>
          </a:xfrm>
        </p:spPr>
        <p:txBody>
          <a:bodyPr>
            <a:normAutofit/>
          </a:bodyPr>
          <a:lstStyle/>
          <a:p>
            <a:r>
              <a:rPr lang="en-GB" dirty="0"/>
              <a:t>External Science exams are likely to start sometime at the </a:t>
            </a:r>
            <a:br>
              <a:rPr lang="en-GB" dirty="0"/>
            </a:br>
            <a:r>
              <a:rPr lang="en-GB" b="1" dirty="0"/>
              <a:t>end of May</a:t>
            </a:r>
            <a:r>
              <a:rPr lang="en-GB" dirty="0"/>
              <a:t> or </a:t>
            </a:r>
            <a:r>
              <a:rPr lang="en-GB" b="1" dirty="0"/>
              <a:t>early June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Each paper is </a:t>
            </a:r>
            <a:r>
              <a:rPr lang="en-GB" b="1" dirty="0"/>
              <a:t>75 minutes</a:t>
            </a:r>
            <a:r>
              <a:rPr lang="en-GB" dirty="0"/>
              <a:t> long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(1h 45 mins for SS) </a:t>
            </a:r>
            <a:r>
              <a:rPr lang="en-GB" dirty="0"/>
              <a:t>and is </a:t>
            </a:r>
            <a:br>
              <a:rPr lang="en-GB" dirty="0"/>
            </a:br>
            <a:r>
              <a:rPr lang="en-GB" dirty="0"/>
              <a:t>marked out of </a:t>
            </a:r>
            <a:r>
              <a:rPr lang="en-GB" b="1" dirty="0"/>
              <a:t>70 marks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(100 marks for SS)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r>
              <a:rPr lang="en-GB" dirty="0"/>
              <a:t>Each paper will assess the pupils ability to ‘work scientifically’ </a:t>
            </a:r>
            <a:br>
              <a:rPr lang="en-GB" dirty="0"/>
            </a:br>
            <a:r>
              <a:rPr lang="en-GB" dirty="0"/>
              <a:t>(15% of questions) and use Numeracy effectively </a:t>
            </a:r>
            <a:br>
              <a:rPr lang="en-GB" dirty="0"/>
            </a:br>
            <a:r>
              <a:rPr lang="en-GB" dirty="0"/>
              <a:t>(20% of questions).</a:t>
            </a:r>
          </a:p>
          <a:p>
            <a:pPr marL="0" indent="0">
              <a:buNone/>
            </a:pPr>
            <a:endParaRPr lang="en-GB" baseline="30000" dirty="0"/>
          </a:p>
          <a:p>
            <a:pPr marL="0" indent="0">
              <a:buNone/>
            </a:pPr>
            <a:endParaRPr lang="en-GB" baseline="300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06F5A7-F62E-4913-B72C-BAEEB62B75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0" b="-1"/>
          <a:stretch/>
        </p:blipFill>
        <p:spPr>
          <a:xfrm>
            <a:off x="8547652" y="2603500"/>
            <a:ext cx="2473454" cy="246310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454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599"/>
    </mc:Choice>
    <mc:Fallback xmlns="">
      <p:transition spd="slow" advTm="101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Expectations – every pupil must: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Use</a:t>
            </a:r>
            <a:r>
              <a:rPr lang="en-GB" dirty="0"/>
              <a:t> their revision guides! Self quizzing, practice </a:t>
            </a:r>
            <a:br>
              <a:rPr lang="en-GB" dirty="0"/>
            </a:br>
            <a:r>
              <a:rPr lang="en-GB" dirty="0"/>
              <a:t>questions, flash cards (using them, not just making them!)</a:t>
            </a:r>
          </a:p>
          <a:p>
            <a:endParaRPr lang="en-GB" dirty="0"/>
          </a:p>
          <a:p>
            <a:r>
              <a:rPr lang="en-GB" b="1" dirty="0"/>
              <a:t>Attend</a:t>
            </a:r>
            <a:r>
              <a:rPr lang="en-GB" dirty="0"/>
              <a:t> 100% of the time and be punctual 100% of the time. </a:t>
            </a:r>
            <a:br>
              <a:rPr lang="en-GB" dirty="0"/>
            </a:br>
            <a:r>
              <a:rPr lang="en-GB" dirty="0"/>
              <a:t>If absent the pupil must take responsibility for catching up </a:t>
            </a:r>
            <a:br>
              <a:rPr lang="en-GB" dirty="0"/>
            </a:br>
            <a:r>
              <a:rPr lang="en-GB" dirty="0"/>
              <a:t>on </a:t>
            </a:r>
            <a:r>
              <a:rPr lang="en-GB" b="1" dirty="0"/>
              <a:t>both class work </a:t>
            </a:r>
            <a:r>
              <a:rPr lang="en-GB" dirty="0"/>
              <a:t>and </a:t>
            </a:r>
            <a:r>
              <a:rPr lang="en-GB" b="1" dirty="0"/>
              <a:t>home work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b="1" dirty="0"/>
              <a:t>Complete</a:t>
            </a:r>
            <a:r>
              <a:rPr lang="en-GB" dirty="0"/>
              <a:t> their </a:t>
            </a:r>
            <a:r>
              <a:rPr lang="en-GB" b="1" dirty="0" err="1">
                <a:solidFill>
                  <a:srgbClr val="0070C0"/>
                </a:solidFill>
              </a:rPr>
              <a:t>Tassomai</a:t>
            </a:r>
            <a:r>
              <a:rPr lang="en-GB" dirty="0"/>
              <a:t> “Daily goal” 4 times each week.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217C5F-762D-4E7C-AFFA-DD90DE19D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11" y="1680632"/>
            <a:ext cx="3221974" cy="4538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640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34"/>
    </mc:Choice>
    <mc:Fallback xmlns="">
      <p:transition spd="slow" advTm="36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Expectations – Attendance 2019: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921" t="26614" r="24262" b="27983"/>
          <a:stretch/>
        </p:blipFill>
        <p:spPr>
          <a:xfrm>
            <a:off x="1688418" y="1920239"/>
            <a:ext cx="8396699" cy="37763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18450" y="5788074"/>
            <a:ext cx="8936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1 pupil with an attendance below 85% scored a grade 5-4 or higher (circled in blue).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1 pupil with an attendance below 80% scored a grade 4-4 or higher (circled in red).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515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08"/>
    </mc:Choice>
    <mc:Fallback xmlns="">
      <p:transition spd="slow" advTm="47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Expectations – Attendance 2022: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39DF6B-360B-4323-B3AE-EE400328B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88" y="1827571"/>
            <a:ext cx="7630056" cy="45861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1618F5-44D2-4077-A3AD-A0545843618E}"/>
              </a:ext>
            </a:extLst>
          </p:cNvPr>
          <p:cNvSpPr txBox="1"/>
          <p:nvPr/>
        </p:nvSpPr>
        <p:spPr>
          <a:xfrm>
            <a:off x="4105191" y="4120646"/>
            <a:ext cx="1800650" cy="120032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Poor attendance leads to low outcomes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090D53-25B1-4CEC-AD96-C13119327872}"/>
              </a:ext>
            </a:extLst>
          </p:cNvPr>
          <p:cNvSpPr/>
          <p:nvPr/>
        </p:nvSpPr>
        <p:spPr>
          <a:xfrm>
            <a:off x="1046747" y="4000772"/>
            <a:ext cx="2841042" cy="142547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AC31657-03ED-4888-A74F-5DB4F9F9E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6203" y="2468031"/>
            <a:ext cx="3200477" cy="3800421"/>
          </a:xfrm>
        </p:spPr>
        <p:txBody>
          <a:bodyPr>
            <a:normAutofit/>
          </a:bodyPr>
          <a:lstStyle/>
          <a:p>
            <a:r>
              <a:rPr lang="en-GB" dirty="0"/>
              <a:t>There was a 30 percentage points difference in performance at grade 44 between pupils with above 90% attendance compared to those below 90%</a:t>
            </a:r>
          </a:p>
          <a:p>
            <a:endParaRPr lang="en-GB" dirty="0"/>
          </a:p>
          <a:p>
            <a:r>
              <a:rPr lang="en-GB" dirty="0"/>
              <a:t>At grade 55 this difference was nearly 20%.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874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08"/>
    </mc:Choice>
    <mc:Fallback xmlns="">
      <p:transition spd="slow" advTm="47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National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Demands of the examinations – Changes over the past 5 years.</a:t>
            </a:r>
          </a:p>
          <a:p>
            <a:r>
              <a:rPr lang="en-GB" sz="2000" dirty="0"/>
              <a:t>Longer exams in all subjects.</a:t>
            </a:r>
          </a:p>
          <a:p>
            <a:r>
              <a:rPr lang="en-GB" sz="2000" dirty="0"/>
              <a:t>More exam papers for a number of subjects.</a:t>
            </a:r>
          </a:p>
          <a:p>
            <a:r>
              <a:rPr lang="en-GB" sz="2000" dirty="0"/>
              <a:t>The application of knowledge NOT just factual recall.</a:t>
            </a:r>
          </a:p>
          <a:p>
            <a:r>
              <a:rPr lang="en-GB" sz="2000" dirty="0"/>
              <a:t>Longer pieces of writing.</a:t>
            </a:r>
          </a:p>
          <a:p>
            <a:r>
              <a:rPr lang="en-GB" sz="2000" dirty="0"/>
              <a:t>An emphasis on technical terms and high level language.</a:t>
            </a:r>
          </a:p>
        </p:txBody>
      </p:sp>
    </p:spTree>
    <p:extLst>
      <p:ext uri="{BB962C8B-B14F-4D97-AF65-F5344CB8AC3E}">
        <p14:creationId xmlns:p14="http://schemas.microsoft.com/office/powerpoint/2010/main" val="190772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Expectations – Revision: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49087" y="2429691"/>
            <a:ext cx="4153988" cy="4036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100" b="1" dirty="0"/>
              <a:t>Do:</a:t>
            </a:r>
          </a:p>
          <a:p>
            <a:r>
              <a:rPr lang="en-GB" sz="2100" dirty="0"/>
              <a:t>Little and often</a:t>
            </a:r>
          </a:p>
          <a:p>
            <a:r>
              <a:rPr lang="en-GB" sz="2100" dirty="0"/>
              <a:t>Spaced revision</a:t>
            </a:r>
          </a:p>
          <a:p>
            <a:r>
              <a:rPr lang="en-GB" sz="2100" dirty="0"/>
              <a:t>Avoid distractions</a:t>
            </a:r>
          </a:p>
          <a:p>
            <a:r>
              <a:rPr lang="en-GB" sz="2100" dirty="0"/>
              <a:t>Quizzing / retrieval practice</a:t>
            </a:r>
          </a:p>
          <a:p>
            <a:r>
              <a:rPr lang="en-GB" sz="2100" dirty="0"/>
              <a:t>Have a timetable</a:t>
            </a:r>
            <a:br>
              <a:rPr lang="en-GB" sz="2100" dirty="0"/>
            </a:br>
            <a:endParaRPr lang="en-GB" sz="2100" dirty="0"/>
          </a:p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248400" y="2429691"/>
            <a:ext cx="5276491" cy="2995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Clr>
                <a:srgbClr val="B31166"/>
              </a:buClr>
              <a:buSzPct val="80000"/>
            </a:pPr>
            <a:r>
              <a:rPr lang="en-GB" sz="21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Avoid:</a:t>
            </a:r>
          </a:p>
          <a:p>
            <a:pPr marL="342900" lvl="0" indent="-342900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GB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Prolonged periods of revision</a:t>
            </a:r>
          </a:p>
          <a:p>
            <a:pPr marL="342900" lvl="0" indent="-342900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GB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Cramming</a:t>
            </a:r>
          </a:p>
          <a:p>
            <a:pPr marL="342900" lvl="0" indent="-342900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GB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Listening to headphones!</a:t>
            </a:r>
          </a:p>
          <a:p>
            <a:pPr marL="342900" lvl="0" indent="-342900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GB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Aimlessly re-reading / </a:t>
            </a:r>
            <a:r>
              <a:rPr lang="en-GB" sz="2100" dirty="0">
                <a:solidFill>
                  <a:prstClr val="black">
                    <a:lumMod val="75000"/>
                    <a:lumOff val="25000"/>
                  </a:prstClr>
                </a:solidFill>
                <a:highlight>
                  <a:srgbClr val="FFFF00"/>
                </a:highlight>
              </a:rPr>
              <a:t>highlighting</a:t>
            </a:r>
          </a:p>
          <a:p>
            <a:pPr marL="342900" lvl="0" indent="-342900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GB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Spending hours making a timetable you don’t stick to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786846" y="2429691"/>
            <a:ext cx="52251" cy="39319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9539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209"/>
    </mc:Choice>
    <mc:Fallback xmlns="">
      <p:transition spd="slow" advTm="1752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Expectations – </a:t>
            </a:r>
            <a:r>
              <a:rPr lang="en-GB" dirty="0" err="1"/>
              <a:t>Tassomai</a:t>
            </a:r>
            <a:r>
              <a:rPr lang="en-GB" dirty="0"/>
              <a:t>:</a:t>
            </a:r>
          </a:p>
        </p:txBody>
      </p:sp>
      <p:pic>
        <p:nvPicPr>
          <p:cNvPr id="1026" name="Picture 2" descr="Image result for tassomai ap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0"/>
          <a:stretch/>
        </p:blipFill>
        <p:spPr bwMode="auto">
          <a:xfrm>
            <a:off x="6270171" y="2577283"/>
            <a:ext cx="5419906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assomai ap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710" y="587828"/>
            <a:ext cx="3165989" cy="562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4926072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You do:</a:t>
            </a:r>
          </a:p>
          <a:p>
            <a:r>
              <a:rPr lang="en-GB" dirty="0"/>
              <a:t>Regular use – 4 daily goals per week</a:t>
            </a:r>
          </a:p>
          <a:p>
            <a:r>
              <a:rPr lang="en-GB" dirty="0"/>
              <a:t>Students and parents review subjects together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b="1" dirty="0"/>
              <a:t>We do:</a:t>
            </a:r>
          </a:p>
          <a:p>
            <a:r>
              <a:rPr lang="en-GB" dirty="0"/>
              <a:t>Use the data to inform interventions</a:t>
            </a:r>
          </a:p>
          <a:p>
            <a:r>
              <a:rPr lang="en-GB" dirty="0"/>
              <a:t>Use the data to determine revision classes and prepare for mocks</a:t>
            </a:r>
          </a:p>
          <a:p>
            <a:endParaRPr lang="en-GB" dirty="0"/>
          </a:p>
        </p:txBody>
      </p:sp>
      <p:pic>
        <p:nvPicPr>
          <p:cNvPr id="1028" name="Picture 4" descr="Image result for tassomai ap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404" y="391886"/>
            <a:ext cx="3561440" cy="633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685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456"/>
    </mc:Choice>
    <mc:Fallback xmlns="">
      <p:transition spd="slow" advTm="172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Expectations – Tassomai 2019: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4629" t="24174" r="28029" b="17808"/>
          <a:stretch/>
        </p:blipFill>
        <p:spPr>
          <a:xfrm>
            <a:off x="4788551" y="1680632"/>
            <a:ext cx="6680638" cy="5117085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3234166" cy="3416300"/>
          </a:xfrm>
        </p:spPr>
        <p:txBody>
          <a:bodyPr>
            <a:normAutofit/>
          </a:bodyPr>
          <a:lstStyle/>
          <a:p>
            <a:r>
              <a:rPr lang="en-GB" dirty="0" err="1"/>
              <a:t>Tassomai</a:t>
            </a:r>
            <a:r>
              <a:rPr lang="en-GB" dirty="0"/>
              <a:t> works!</a:t>
            </a:r>
            <a:br>
              <a:rPr lang="en-GB" dirty="0"/>
            </a:br>
            <a:endParaRPr lang="en-GB" dirty="0"/>
          </a:p>
          <a:p>
            <a:r>
              <a:rPr lang="en-GB" dirty="0"/>
              <a:t>The school has levelled the playing field by purchasing an account for EVERY pupil.</a:t>
            </a:r>
            <a:br>
              <a:rPr lang="en-GB" dirty="0"/>
            </a:br>
            <a:endParaRPr lang="en-GB" dirty="0"/>
          </a:p>
          <a:p>
            <a:r>
              <a:rPr lang="en-GB" dirty="0"/>
              <a:t>Every pupil can improve their accuracy by using it more often!</a:t>
            </a:r>
          </a:p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D7CC3C-659E-435D-B9FD-F7F820891B19}"/>
              </a:ext>
            </a:extLst>
          </p:cNvPr>
          <p:cNvSpPr/>
          <p:nvPr/>
        </p:nvSpPr>
        <p:spPr>
          <a:xfrm>
            <a:off x="5221705" y="4908884"/>
            <a:ext cx="2801013" cy="15641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A14694-47CC-4426-801C-6B068B4876D0}"/>
              </a:ext>
            </a:extLst>
          </p:cNvPr>
          <p:cNvSpPr txBox="1"/>
          <p:nvPr/>
        </p:nvSpPr>
        <p:spPr>
          <a:xfrm>
            <a:off x="5491242" y="3684889"/>
            <a:ext cx="2261937" cy="92333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Low accuracy leads to low outcomes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100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78"/>
    </mc:Choice>
    <mc:Fallback xmlns="">
      <p:transition spd="slow" advTm="64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Expectations – Tassomai 2022: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2887656" cy="3416300"/>
          </a:xfrm>
        </p:spPr>
        <p:txBody>
          <a:bodyPr>
            <a:normAutofit/>
          </a:bodyPr>
          <a:lstStyle/>
          <a:p>
            <a:r>
              <a:rPr lang="en-GB" dirty="0"/>
              <a:t>This was again observed during the most recent 2022 exams</a:t>
            </a:r>
          </a:p>
          <a:p>
            <a:endParaRPr lang="en-GB" dirty="0"/>
          </a:p>
          <a:p>
            <a:r>
              <a:rPr lang="en-GB" dirty="0"/>
              <a:t>Pupils can improve their accuracy and therefore their outcomes!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A342F0-0291-41EB-B3B0-9DD00F51B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1" y="1780577"/>
            <a:ext cx="7052866" cy="423922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4E45F8-3549-4C06-872A-EC1408B16C7A}"/>
              </a:ext>
            </a:extLst>
          </p:cNvPr>
          <p:cNvCxnSpPr/>
          <p:nvPr/>
        </p:nvCxnSpPr>
        <p:spPr>
          <a:xfrm flipV="1">
            <a:off x="5594684" y="2971800"/>
            <a:ext cx="4620127" cy="1227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065FBBC-AD73-4D0E-A3FD-7CC1A08DD53B}"/>
              </a:ext>
            </a:extLst>
          </p:cNvPr>
          <p:cNvSpPr txBox="1"/>
          <p:nvPr/>
        </p:nvSpPr>
        <p:spPr>
          <a:xfrm>
            <a:off x="7500516" y="4466914"/>
            <a:ext cx="2261937" cy="92333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Low accuracy leads to low outcomes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5890C5-4C94-4A21-8EA4-1597ACF4DB6B}"/>
              </a:ext>
            </a:extLst>
          </p:cNvPr>
          <p:cNvSpPr/>
          <p:nvPr/>
        </p:nvSpPr>
        <p:spPr>
          <a:xfrm>
            <a:off x="4788568" y="4206685"/>
            <a:ext cx="2574758" cy="150831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83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78"/>
    </mc:Choice>
    <mc:Fallback xmlns="">
      <p:transition spd="slow" advTm="64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3AB4A2-3B7F-4593-AF81-F2FCE871B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271" y="1840760"/>
            <a:ext cx="7072842" cy="4251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Expectations – Tassomai 2022: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4E45F8-3549-4C06-872A-EC1408B16C7A}"/>
              </a:ext>
            </a:extLst>
          </p:cNvPr>
          <p:cNvCxnSpPr>
            <a:cxnSpLocks/>
          </p:cNvCxnSpPr>
          <p:nvPr/>
        </p:nvCxnSpPr>
        <p:spPr>
          <a:xfrm flipV="1">
            <a:off x="3846397" y="3693695"/>
            <a:ext cx="3984799" cy="1864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065FBBC-AD73-4D0E-A3FD-7CC1A08DD53B}"/>
              </a:ext>
            </a:extLst>
          </p:cNvPr>
          <p:cNvSpPr txBox="1"/>
          <p:nvPr/>
        </p:nvSpPr>
        <p:spPr>
          <a:xfrm>
            <a:off x="8051549" y="3347881"/>
            <a:ext cx="1800650" cy="92333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Low effort leads to low outcomes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5890C5-4C94-4A21-8EA4-1597ACF4DB6B}"/>
              </a:ext>
            </a:extLst>
          </p:cNvPr>
          <p:cNvSpPr/>
          <p:nvPr/>
        </p:nvSpPr>
        <p:spPr>
          <a:xfrm>
            <a:off x="2931997" y="4692315"/>
            <a:ext cx="2911642" cy="109487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679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78"/>
    </mc:Choice>
    <mc:Fallback xmlns="">
      <p:transition spd="slow" advTm="64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YouTube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0BC12F-564E-419C-B155-70D46104B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786" y="2813627"/>
            <a:ext cx="3458265" cy="3416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What:</a:t>
            </a:r>
          </a:p>
          <a:p>
            <a:r>
              <a:rPr lang="en-GB" dirty="0"/>
              <a:t>Playlists for all papers</a:t>
            </a:r>
          </a:p>
          <a:p>
            <a:r>
              <a:rPr lang="en-GB" dirty="0"/>
              <a:t>Required practicals</a:t>
            </a:r>
          </a:p>
          <a:p>
            <a:r>
              <a:rPr lang="en-GB" dirty="0"/>
              <a:t>3-4 minutes long</a:t>
            </a:r>
          </a:p>
          <a:p>
            <a:r>
              <a:rPr lang="en-GB" dirty="0"/>
              <a:t>Concise in terms of the knowledge required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How:</a:t>
            </a:r>
          </a:p>
          <a:p>
            <a:r>
              <a:rPr lang="en-GB" dirty="0"/>
              <a:t>Watch and write down the key points.</a:t>
            </a:r>
          </a:p>
          <a:p>
            <a:r>
              <a:rPr lang="en-GB" dirty="0"/>
              <a:t>Self-quiz.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952" t="8093" b="4508"/>
          <a:stretch/>
        </p:blipFill>
        <p:spPr>
          <a:xfrm>
            <a:off x="6426200" y="1315604"/>
            <a:ext cx="5490036" cy="2996046"/>
          </a:xfrm>
          <a:prstGeom prst="rect">
            <a:avLst/>
          </a:prstGeom>
          <a:ln w="22225">
            <a:solidFill>
              <a:schemeClr val="accent5">
                <a:lumMod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0009"/>
          <a:stretch/>
        </p:blipFill>
        <p:spPr>
          <a:xfrm>
            <a:off x="4772496" y="3047853"/>
            <a:ext cx="5497282" cy="3436370"/>
          </a:xfrm>
          <a:prstGeom prst="rect">
            <a:avLst/>
          </a:prstGeom>
          <a:ln w="22225">
            <a:solidFill>
              <a:schemeClr val="accent5">
                <a:lumMod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468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768"/>
    </mc:Choice>
    <mc:Fallback xmlns="">
      <p:transition spd="slow" advTm="113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Supporting learning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51314"/>
            <a:ext cx="8825659" cy="4114800"/>
          </a:xfrm>
        </p:spPr>
        <p:txBody>
          <a:bodyPr>
            <a:normAutofit/>
          </a:bodyPr>
          <a:lstStyle/>
          <a:p>
            <a:r>
              <a:rPr lang="en-GB" dirty="0"/>
              <a:t>Tassomai</a:t>
            </a:r>
          </a:p>
          <a:p>
            <a:r>
              <a:rPr lang="en-GB" dirty="0"/>
              <a:t>YouTube – ‘My Free Science Lessons’ channel</a:t>
            </a:r>
          </a:p>
          <a:p>
            <a:r>
              <a:rPr lang="en-GB" dirty="0"/>
              <a:t>GCSE Pod – Password access for each pupil</a:t>
            </a:r>
          </a:p>
          <a:p>
            <a:r>
              <a:rPr lang="en-GB" dirty="0"/>
              <a:t>W/Drive – student access to lesson resources</a:t>
            </a:r>
          </a:p>
          <a:p>
            <a:r>
              <a:rPr lang="en-GB" dirty="0"/>
              <a:t>Revision guides</a:t>
            </a:r>
          </a:p>
          <a:p>
            <a:r>
              <a:rPr lang="en-GB" dirty="0"/>
              <a:t>Tutor Time Intervention – Mon-Wed</a:t>
            </a:r>
          </a:p>
          <a:p>
            <a:r>
              <a:rPr lang="en-GB" dirty="0"/>
              <a:t>BBC Bitesize - </a:t>
            </a:r>
            <a:r>
              <a:rPr lang="en-GB" dirty="0">
                <a:hlinkClick r:id="rId3"/>
              </a:rPr>
              <a:t>http://www.bbc.co.uk/education/subjects/zrkw2hv</a:t>
            </a:r>
            <a:r>
              <a:rPr lang="en-GB" dirty="0"/>
              <a:t>  </a:t>
            </a:r>
          </a:p>
          <a:p>
            <a:r>
              <a:rPr lang="en-GB" dirty="0"/>
              <a:t>AQA Combined Science homepage - </a:t>
            </a:r>
            <a:r>
              <a:rPr lang="en-GB" dirty="0">
                <a:hlinkClick r:id="rId4"/>
              </a:rPr>
              <a:t>http://www.aqa.org.uk/subjects/science/gcse/combined-science-trilogy-8464</a:t>
            </a:r>
            <a:r>
              <a:rPr lang="en-GB" dirty="0"/>
              <a:t>  </a:t>
            </a:r>
          </a:p>
        </p:txBody>
      </p:sp>
      <p:pic>
        <p:nvPicPr>
          <p:cNvPr id="4" name="Picture 2" descr="http://sd.keepcalm-o-matic.co.uk/i/keep-calm-and-see-wagoll.png">
            <a:extLst>
              <a:ext uri="{FF2B5EF4-FFF2-40B4-BE49-F238E27FC236}">
                <a16:creationId xmlns:a16="http://schemas.microsoft.com/office/drawing/2014/main" id="{EB0911BD-17C7-40DE-8436-81C98808C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972" y="1419217"/>
            <a:ext cx="2848926" cy="332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634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596"/>
    </mc:Choice>
    <mc:Fallback xmlns="">
      <p:transition spd="slow" advTm="126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Finally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937149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/>
              <a:t>If we all work together this year as parents and staff we will achieve so much for your children</a:t>
            </a:r>
          </a:p>
          <a:p>
            <a:r>
              <a:rPr lang="en-GB" sz="2000" dirty="0"/>
              <a:t>We have to be on the same page to support each other</a:t>
            </a:r>
            <a:r>
              <a:rPr lang="en-GB" dirty="0"/>
              <a:t> </a:t>
            </a:r>
          </a:p>
          <a:p>
            <a:r>
              <a:rPr lang="en-GB" sz="3200" b="1" dirty="0">
                <a:solidFill>
                  <a:srgbClr val="FF0000"/>
                </a:solidFill>
              </a:rPr>
              <a:t>If the team works the dream works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2400" b="1" dirty="0"/>
              <a:t>If you have any specific questions please speak to staff at the end or email directly 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  <a:hlinkClick r:id="rId2"/>
              </a:rPr>
              <a:t>k.cleary@gateacre.org</a:t>
            </a:r>
            <a:r>
              <a:rPr lang="en-GB" sz="2400" b="1" dirty="0">
                <a:solidFill>
                  <a:srgbClr val="0070C0"/>
                </a:solidFill>
              </a:rPr>
              <a:t>  - English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  <a:hlinkClick r:id="rId3"/>
              </a:rPr>
              <a:t>l.martin@gateacre.org</a:t>
            </a:r>
            <a:r>
              <a:rPr lang="en-GB" sz="2400" b="1" dirty="0">
                <a:solidFill>
                  <a:srgbClr val="0070C0"/>
                </a:solidFill>
              </a:rPr>
              <a:t>  - Mathematics 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  <a:hlinkClick r:id="rId4"/>
              </a:rPr>
              <a:t>d.gash@gateacre.org</a:t>
            </a:r>
            <a:r>
              <a:rPr lang="en-GB" sz="2400" b="1" dirty="0">
                <a:solidFill>
                  <a:srgbClr val="0070C0"/>
                </a:solidFill>
              </a:rPr>
              <a:t>     - Science </a:t>
            </a:r>
          </a:p>
        </p:txBody>
      </p:sp>
    </p:spTree>
    <p:extLst>
      <p:ext uri="{BB962C8B-B14F-4D97-AF65-F5344CB8AC3E}">
        <p14:creationId xmlns:p14="http://schemas.microsoft.com/office/powerpoint/2010/main" val="190664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51" t="18252" r="76375" b="35766"/>
          <a:stretch/>
        </p:blipFill>
        <p:spPr>
          <a:xfrm>
            <a:off x="2140772" y="441064"/>
            <a:ext cx="6852621" cy="66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56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Intervention Sessions - </a:t>
            </a:r>
            <a:r>
              <a:rPr lang="en-GB" dirty="0">
                <a:solidFill>
                  <a:srgbClr val="FF0000"/>
                </a:solidFill>
              </a:rPr>
              <a:t>Targeted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882" y="2427889"/>
            <a:ext cx="10467191" cy="4306397"/>
          </a:xfrm>
        </p:spPr>
        <p:txBody>
          <a:bodyPr/>
          <a:lstStyle/>
          <a:p>
            <a:r>
              <a:rPr lang="en-GB" b="1" dirty="0"/>
              <a:t>English, Maths and Science Intervention classes run each morning Monday – Thursday 8.40am-9.10am.</a:t>
            </a:r>
          </a:p>
          <a:p>
            <a:r>
              <a:rPr lang="en-GB" b="1" dirty="0"/>
              <a:t>Good attendance and punctuality is essential in order to gain the most from the sessions.</a:t>
            </a:r>
          </a:p>
          <a:p>
            <a:r>
              <a:rPr lang="en-GB" b="1" dirty="0"/>
              <a:t>All intervention classes are </a:t>
            </a:r>
            <a:r>
              <a:rPr lang="en-GB" b="1" dirty="0">
                <a:highlight>
                  <a:srgbClr val="FFFF00"/>
                </a:highlight>
              </a:rPr>
              <a:t>targeted</a:t>
            </a:r>
            <a:r>
              <a:rPr lang="en-GB" b="1" dirty="0"/>
              <a:t> to key students who have </a:t>
            </a:r>
            <a:r>
              <a:rPr lang="en-GB" b="1" dirty="0">
                <a:highlight>
                  <a:srgbClr val="FFFF00"/>
                </a:highlight>
              </a:rPr>
              <a:t>specific gaps </a:t>
            </a:r>
            <a:r>
              <a:rPr lang="en-GB" b="1" dirty="0"/>
              <a:t>in knowledge so we can fill the gaps.</a:t>
            </a:r>
          </a:p>
          <a:p>
            <a:r>
              <a:rPr lang="en-GB" b="1" dirty="0"/>
              <a:t>Intervention classes are not just general revision as one size does not fit all.</a:t>
            </a:r>
          </a:p>
          <a:p>
            <a:r>
              <a:rPr lang="en-GB" b="1" dirty="0"/>
              <a:t>After 6 weeks a new cohort of students will be invited, this format will continue all year.</a:t>
            </a:r>
          </a:p>
          <a:p>
            <a:r>
              <a:rPr lang="en-GB" b="1" dirty="0"/>
              <a:t>If your child has not been selected this time they may well be next time or not at all if they don’t need it. </a:t>
            </a:r>
          </a:p>
        </p:txBody>
      </p:sp>
    </p:spTree>
    <p:extLst>
      <p:ext uri="{BB962C8B-B14F-4D97-AF65-F5344CB8AC3E}">
        <p14:creationId xmlns:p14="http://schemas.microsoft.com/office/powerpoint/2010/main" val="199189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23A93-9D8D-46DE-9570-1982CD444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Y11 Study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6B429-C68C-43DD-8120-C72DAC551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712743" cy="3416300"/>
          </a:xfrm>
        </p:spPr>
        <p:txBody>
          <a:bodyPr>
            <a:normAutofit/>
          </a:bodyPr>
          <a:lstStyle/>
          <a:p>
            <a:r>
              <a:rPr lang="en-GB" sz="2000" b="1" dirty="0"/>
              <a:t>Each morning Y11 students are encouraged to attend school early at 8am to study in the atrium.</a:t>
            </a:r>
          </a:p>
          <a:p>
            <a:r>
              <a:rPr lang="en-GB" sz="2000" b="1" dirty="0"/>
              <a:t>An area will be cordoned off just for studying.</a:t>
            </a:r>
          </a:p>
          <a:p>
            <a:r>
              <a:rPr lang="en-GB" sz="2000" b="1" dirty="0"/>
              <a:t>A free breakfast will be provided each day. </a:t>
            </a:r>
          </a:p>
          <a:p>
            <a:r>
              <a:rPr lang="en-GB" sz="2000" b="1" dirty="0"/>
              <a:t>Teaching staff will be on hand to support the students. </a:t>
            </a:r>
          </a:p>
          <a:p>
            <a:r>
              <a:rPr lang="en-GB" sz="2000" b="1" dirty="0"/>
              <a:t>Departments will provide resources and revision materials.</a:t>
            </a:r>
          </a:p>
          <a:p>
            <a:r>
              <a:rPr lang="en-GB" sz="2000" b="1" dirty="0"/>
              <a:t>This is will start tomorrow morning and run until the mock exams initially. </a:t>
            </a:r>
          </a:p>
        </p:txBody>
      </p:sp>
    </p:spTree>
    <p:extLst>
      <p:ext uri="{BB962C8B-B14F-4D97-AF65-F5344CB8AC3E}">
        <p14:creationId xmlns:p14="http://schemas.microsoft.com/office/powerpoint/2010/main" val="206778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C1DD2-6110-46F3-B439-9DBA6C751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After School Revision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00DFF-8616-4775-8163-C8486EB1E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We hope to launch our after school revision class timetable within the next 2 weeks. </a:t>
            </a:r>
          </a:p>
          <a:p>
            <a:r>
              <a:rPr lang="en-GB" sz="2000" b="1" dirty="0"/>
              <a:t>Students will be able to see which classes are available on which days. </a:t>
            </a:r>
          </a:p>
          <a:p>
            <a:r>
              <a:rPr lang="en-GB" sz="2000" b="1" dirty="0"/>
              <a:t>It will be a 2 week timetable. E.g. English week one, Maths the second week. </a:t>
            </a:r>
          </a:p>
          <a:p>
            <a:r>
              <a:rPr lang="en-GB" sz="2000" b="1" dirty="0"/>
              <a:t>Students are strongly advised to attend so that they are revisiting material from last year, which they may have forgotten.  </a:t>
            </a:r>
          </a:p>
          <a:p>
            <a:r>
              <a:rPr lang="en-GB" sz="2000" b="1" dirty="0"/>
              <a:t>I will contact you when we are ready to go live. </a:t>
            </a:r>
          </a:p>
        </p:txBody>
      </p:sp>
    </p:spTree>
    <p:extLst>
      <p:ext uri="{BB962C8B-B14F-4D97-AF65-F5344CB8AC3E}">
        <p14:creationId xmlns:p14="http://schemas.microsoft.com/office/powerpoint/2010/main" val="242423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Mock Exams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Mocks - </a:t>
            </a:r>
            <a:r>
              <a:rPr lang="en-GB" sz="3200" b="1" dirty="0"/>
              <a:t>November 21</a:t>
            </a:r>
            <a:r>
              <a:rPr lang="en-GB" sz="3200" b="1" baseline="30000" dirty="0"/>
              <a:t>st</a:t>
            </a:r>
            <a:r>
              <a:rPr lang="en-GB" sz="3200" b="1" dirty="0"/>
              <a:t> – 1</a:t>
            </a:r>
            <a:r>
              <a:rPr lang="en-GB" sz="3200" b="1" baseline="30000" dirty="0"/>
              <a:t>st</a:t>
            </a:r>
            <a:r>
              <a:rPr lang="en-GB" sz="3200" b="1" dirty="0"/>
              <a:t> December</a:t>
            </a:r>
            <a:r>
              <a:rPr lang="en-GB" sz="3200" dirty="0"/>
              <a:t>.</a:t>
            </a:r>
            <a:endParaRPr lang="en-GB" sz="3200" baseline="30000" dirty="0"/>
          </a:p>
          <a:p>
            <a:r>
              <a:rPr lang="en-GB" sz="3200" dirty="0"/>
              <a:t>Mock results </a:t>
            </a:r>
            <a:r>
              <a:rPr lang="en-GB" sz="3200" b="1" dirty="0"/>
              <a:t>Thursday 15</a:t>
            </a:r>
            <a:r>
              <a:rPr lang="en-GB" sz="3200" b="1" baseline="30000" dirty="0"/>
              <a:t>th</a:t>
            </a:r>
            <a:r>
              <a:rPr lang="en-GB" sz="3200" b="1" dirty="0"/>
              <a:t> December 3.05pm. </a:t>
            </a:r>
          </a:p>
          <a:p>
            <a:endParaRPr lang="en-GB" sz="3200" baseline="30000" dirty="0"/>
          </a:p>
          <a:p>
            <a:pPr marL="0" indent="0">
              <a:buNone/>
            </a:pPr>
            <a:endParaRPr lang="en-GB" baseline="300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0722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9.6|6.4|11|1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6.1|1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6.1|1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4|1.2|10.8|6.5|21|7.6|7.2|2.1|11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9.9|8.8|13.5|10.7|14.9|8.4|9.1|1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1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5|24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7.7|1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22.2|9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22.2|9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12.6|13.2|22.2|18.2|27.9|2.6|31.8|13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27.4|42.3|3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6.1|1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2352</Words>
  <Application>Microsoft Office PowerPoint</Application>
  <PresentationFormat>Widescreen</PresentationFormat>
  <Paragraphs>287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Century Gothic</vt:lpstr>
      <vt:lpstr>Wingdings 3</vt:lpstr>
      <vt:lpstr>Ion Boardroom</vt:lpstr>
      <vt:lpstr>Y11 Parents Information Evening   Mr P.Creed</vt:lpstr>
      <vt:lpstr>Format for the Evening</vt:lpstr>
      <vt:lpstr>Information</vt:lpstr>
      <vt:lpstr>The National Context</vt:lpstr>
      <vt:lpstr>PowerPoint Presentation</vt:lpstr>
      <vt:lpstr>Intervention Sessions - Targeted</vt:lpstr>
      <vt:lpstr>Y11 Study Support</vt:lpstr>
      <vt:lpstr>After School Revision</vt:lpstr>
      <vt:lpstr>Mock Exams </vt:lpstr>
      <vt:lpstr> Head of Year 11</vt:lpstr>
      <vt:lpstr>Year 11 HOY/Pastoral </vt:lpstr>
      <vt:lpstr>Year 11 HOY/Pastoral </vt:lpstr>
      <vt:lpstr>Mr Martin  Head of Mathematics</vt:lpstr>
      <vt:lpstr>GCSE Mathematics</vt:lpstr>
      <vt:lpstr>Examinations</vt:lpstr>
      <vt:lpstr>How you can help at home:</vt:lpstr>
      <vt:lpstr>How you can help at home:</vt:lpstr>
      <vt:lpstr>Additional support available in school </vt:lpstr>
      <vt:lpstr>Supporting learning</vt:lpstr>
      <vt:lpstr>Y11 Parents Information Evening </vt:lpstr>
      <vt:lpstr>Y 11 English</vt:lpstr>
      <vt:lpstr>GCSE English Language Summary of Assessment</vt:lpstr>
      <vt:lpstr>PowerPoint Presentation</vt:lpstr>
      <vt:lpstr>PowerPoint Presentation</vt:lpstr>
      <vt:lpstr>PowerPoint Presentation</vt:lpstr>
      <vt:lpstr>GCSE English Literature Summary of Assessment</vt:lpstr>
      <vt:lpstr>PowerPoint Presentation</vt:lpstr>
      <vt:lpstr>PowerPoint Presentation</vt:lpstr>
      <vt:lpstr>How can I help at home? </vt:lpstr>
      <vt:lpstr>PowerPoint Presentation</vt:lpstr>
      <vt:lpstr>Additional support available in school </vt:lpstr>
      <vt:lpstr>Useful Websites </vt:lpstr>
      <vt:lpstr>Mr Gash  Head of Science </vt:lpstr>
      <vt:lpstr>GCSE Combined Science</vt:lpstr>
      <vt:lpstr>GCSE Science Exams</vt:lpstr>
      <vt:lpstr>Examinations</vt:lpstr>
      <vt:lpstr>Expectations – every pupil must:</vt:lpstr>
      <vt:lpstr>Expectations – Attendance 2019:</vt:lpstr>
      <vt:lpstr>Expectations – Attendance 2022:</vt:lpstr>
      <vt:lpstr>Expectations – Revision:</vt:lpstr>
      <vt:lpstr>Expectations – Tassomai:</vt:lpstr>
      <vt:lpstr>Expectations – Tassomai 2019:</vt:lpstr>
      <vt:lpstr>Expectations – Tassomai 2022:</vt:lpstr>
      <vt:lpstr>Expectations – Tassomai 2022:</vt:lpstr>
      <vt:lpstr>YouTube</vt:lpstr>
      <vt:lpstr>Supporting learning summary</vt:lpstr>
      <vt:lpstr>Finally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Y11 Parents Information Evening   Mr P.Creed</dc:title>
  <dc:creator>Louisa Darrer</dc:creator>
  <cp:lastModifiedBy>Mitchell,Lisa</cp:lastModifiedBy>
  <cp:revision>23</cp:revision>
  <dcterms:modified xsi:type="dcterms:W3CDTF">2022-09-20T20:36:24Z</dcterms:modified>
</cp:coreProperties>
</file>